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7" r:id="rId2"/>
    <p:sldMasterId id="2147483729" r:id="rId3"/>
  </p:sldMasterIdLst>
  <p:notesMasterIdLst>
    <p:notesMasterId r:id="rId22"/>
  </p:notesMasterIdLst>
  <p:handoutMasterIdLst>
    <p:handoutMasterId r:id="rId23"/>
  </p:handoutMasterIdLst>
  <p:sldIdLst>
    <p:sldId id="102359" r:id="rId4"/>
    <p:sldId id="1409" r:id="rId5"/>
    <p:sldId id="4770" r:id="rId6"/>
    <p:sldId id="10017" r:id="rId7"/>
    <p:sldId id="4773" r:id="rId8"/>
    <p:sldId id="471" r:id="rId9"/>
    <p:sldId id="650" r:id="rId10"/>
    <p:sldId id="561" r:id="rId11"/>
    <p:sldId id="9877" r:id="rId12"/>
    <p:sldId id="1288" r:id="rId13"/>
    <p:sldId id="9869" r:id="rId14"/>
    <p:sldId id="1208" r:id="rId15"/>
    <p:sldId id="10013" r:id="rId16"/>
    <p:sldId id="10014" r:id="rId17"/>
    <p:sldId id="102360" r:id="rId18"/>
    <p:sldId id="4768" r:id="rId19"/>
    <p:sldId id="9878" r:id="rId20"/>
    <p:sldId id="102358" r:id="rId21"/>
  </p:sldIdLst>
  <p:sldSz cx="12192000" cy="6858000"/>
  <p:notesSz cx="7315200" cy="96012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Futura PT Book" panose="020B0502020204020303" pitchFamily="34" charset="0"/>
      <p:regular r:id="rId32"/>
    </p:embeddedFont>
    <p:embeddedFont>
      <p:font typeface="Futura PT Demi" panose="020B0702020204020303" pitchFamily="34" charset="0"/>
      <p:regular r:id="rId33"/>
    </p:embeddedFont>
    <p:embeddedFont>
      <p:font typeface="Proxima Nova Rg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" userDrawn="1">
          <p15:clr>
            <a:srgbClr val="A4A3A4"/>
          </p15:clr>
        </p15:guide>
        <p15:guide id="4" orient="horz" pos="1296" userDrawn="1">
          <p15:clr>
            <a:srgbClr val="A4A3A4"/>
          </p15:clr>
        </p15:guide>
        <p15:guide id="5" orient="horz" pos="1728" userDrawn="1">
          <p15:clr>
            <a:srgbClr val="A4A3A4"/>
          </p15:clr>
        </p15:guide>
        <p15:guide id="6" orient="horz" pos="2784" userDrawn="1">
          <p15:clr>
            <a:srgbClr val="A4A3A4"/>
          </p15:clr>
        </p15:guide>
        <p15:guide id="7" orient="horz" pos="1536" userDrawn="1">
          <p15:clr>
            <a:srgbClr val="A4A3A4"/>
          </p15:clr>
        </p15:guide>
        <p15:guide id="8" orient="horz" pos="3816" userDrawn="1">
          <p15:clr>
            <a:srgbClr val="A4A3A4"/>
          </p15:clr>
        </p15:guide>
        <p15:guide id="9" pos="960" userDrawn="1">
          <p15:clr>
            <a:srgbClr val="A4A3A4"/>
          </p15:clr>
        </p15:guide>
        <p15:guide id="10" pos="1920" userDrawn="1">
          <p15:clr>
            <a:srgbClr val="A4A3A4"/>
          </p15:clr>
        </p15:guide>
        <p15:guide id="12" pos="4800" userDrawn="1">
          <p15:clr>
            <a:srgbClr val="A4A3A4"/>
          </p15:clr>
        </p15:guide>
        <p15:guide id="13" pos="5760" userDrawn="1">
          <p15:clr>
            <a:srgbClr val="A4A3A4"/>
          </p15:clr>
        </p15:guide>
        <p15:guide id="14" pos="6720" userDrawn="1">
          <p15:clr>
            <a:srgbClr val="A4A3A4"/>
          </p15:clr>
        </p15:guide>
        <p15:guide id="15" pos="2880" userDrawn="1">
          <p15:clr>
            <a:srgbClr val="A4A3A4"/>
          </p15:clr>
        </p15:guide>
        <p15:guide id="16" orient="horz" pos="720" userDrawn="1">
          <p15:clr>
            <a:srgbClr val="A4A3A4"/>
          </p15:clr>
        </p15:guide>
        <p15:guide id="17" orient="horz" pos="20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Hert" initials="JH" lastIdx="1" clrIdx="0">
    <p:extLst>
      <p:ext uri="{19B8F6BF-5375-455C-9EA6-DF929625EA0E}">
        <p15:presenceInfo xmlns:p15="http://schemas.microsoft.com/office/powerpoint/2012/main" userId="b2c017defff86d8a" providerId="Windows Live"/>
      </p:ext>
    </p:extLst>
  </p:cmAuthor>
  <p:cmAuthor id="2" name="Mack, Andrew" initials="MA" lastIdx="1" clrIdx="1">
    <p:extLst>
      <p:ext uri="{19B8F6BF-5375-455C-9EA6-DF929625EA0E}">
        <p15:presenceInfo xmlns:p15="http://schemas.microsoft.com/office/powerpoint/2012/main" userId="Mack, Andrew" providerId="None"/>
      </p:ext>
    </p:extLst>
  </p:cmAuthor>
  <p:cmAuthor id="3" name="Share, Adrian" initials="SA" lastIdx="8" clrIdx="2">
    <p:extLst>
      <p:ext uri="{19B8F6BF-5375-455C-9EA6-DF929625EA0E}">
        <p15:presenceInfo xmlns:p15="http://schemas.microsoft.com/office/powerpoint/2012/main" userId="S::ashare@gobrightline.com::f9daf0fd-1799-490f-a29f-8485efc920ea" providerId="AD"/>
      </p:ext>
    </p:extLst>
  </p:cmAuthor>
  <p:cmAuthor id="4" name="Seidman, Greta" initials="SG" lastIdx="1" clrIdx="3">
    <p:extLst>
      <p:ext uri="{19B8F6BF-5375-455C-9EA6-DF929625EA0E}">
        <p15:presenceInfo xmlns:p15="http://schemas.microsoft.com/office/powerpoint/2012/main" userId="S::gseidman@xpresswest.com::e90b92ef-b5d5-4e91-ac42-402d85d5e5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5DAA"/>
    <a:srgbClr val="363636"/>
    <a:srgbClr val="FFDE00"/>
    <a:srgbClr val="5DBA47"/>
    <a:srgbClr val="FFFFFF"/>
    <a:srgbClr val="0070C0"/>
    <a:srgbClr val="38983A"/>
    <a:srgbClr val="85D185"/>
    <a:srgbClr val="43AF43"/>
    <a:srgbClr val="47C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24" autoAdjust="0"/>
    <p:restoredTop sz="93447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14" y="114"/>
      </p:cViewPr>
      <p:guideLst>
        <p:guide orient="horz" pos="2064"/>
        <p:guide pos="3840"/>
        <p:guide orient="horz" pos="216"/>
        <p:guide orient="horz" pos="1296"/>
        <p:guide orient="horz" pos="1728"/>
        <p:guide orient="horz" pos="2784"/>
        <p:guide orient="horz" pos="1536"/>
        <p:guide orient="horz" pos="3816"/>
        <p:guide pos="960"/>
        <p:guide pos="1920"/>
        <p:guide pos="4800"/>
        <p:guide pos="5760"/>
        <p:guide pos="6720"/>
        <p:guide pos="2880"/>
        <p:guide orient="horz" pos="720"/>
        <p:guide orient="horz" pos="20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6"/>
    </p:cViewPr>
  </p:sorterViewPr>
  <p:notesViewPr>
    <p:cSldViewPr snapToGrid="0" snapToObjects="1">
      <p:cViewPr varScale="1">
        <p:scale>
          <a:sx n="95" d="100"/>
          <a:sy n="95" d="100"/>
        </p:scale>
        <p:origin x="4328" y="200"/>
      </p:cViewPr>
      <p:guideLst>
        <p:guide orient="horz" pos="2928"/>
        <p:guide pos="2208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170583" cy="480389"/>
          </a:xfrm>
          <a:prstGeom prst="rect">
            <a:avLst/>
          </a:prstGeom>
        </p:spPr>
        <p:txBody>
          <a:bodyPr vert="horz" lIns="94754" tIns="47375" rIns="94754" bIns="4737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9" y="0"/>
            <a:ext cx="3170583" cy="480389"/>
          </a:xfrm>
          <a:prstGeom prst="rect">
            <a:avLst/>
          </a:prstGeom>
        </p:spPr>
        <p:txBody>
          <a:bodyPr vert="horz" lIns="94754" tIns="47375" rIns="94754" bIns="47375" rtlCol="0"/>
          <a:lstStyle>
            <a:lvl1pPr algn="r">
              <a:defRPr sz="1200"/>
            </a:lvl1pPr>
          </a:lstStyle>
          <a:p>
            <a:fld id="{1E0035E6-D3AF-45C9-96F7-17D6CDC1ED77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9119172"/>
            <a:ext cx="3170583" cy="480389"/>
          </a:xfrm>
          <a:prstGeom prst="rect">
            <a:avLst/>
          </a:prstGeom>
        </p:spPr>
        <p:txBody>
          <a:bodyPr vert="horz" lIns="94754" tIns="47375" rIns="94754" bIns="4737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9" y="9119172"/>
            <a:ext cx="3170583" cy="480389"/>
          </a:xfrm>
          <a:prstGeom prst="rect">
            <a:avLst/>
          </a:prstGeom>
        </p:spPr>
        <p:txBody>
          <a:bodyPr vert="horz" lIns="94754" tIns="47375" rIns="94754" bIns="47375" rtlCol="0" anchor="b"/>
          <a:lstStyle>
            <a:lvl1pPr algn="r">
              <a:defRPr sz="1200"/>
            </a:lvl1pPr>
          </a:lstStyle>
          <a:p>
            <a:fld id="{229D30CC-9DF6-42CF-9739-0D028312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9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1727"/>
          </a:xfrm>
          <a:prstGeom prst="rect">
            <a:avLst/>
          </a:prstGeom>
        </p:spPr>
        <p:txBody>
          <a:bodyPr vert="horz" lIns="96553" tIns="48278" rIns="96553" bIns="482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1727"/>
          </a:xfrm>
          <a:prstGeom prst="rect">
            <a:avLst/>
          </a:prstGeom>
        </p:spPr>
        <p:txBody>
          <a:bodyPr vert="horz" lIns="96553" tIns="48278" rIns="96553" bIns="48278" rtlCol="0"/>
          <a:lstStyle>
            <a:lvl1pPr algn="r">
              <a:defRPr sz="1200"/>
            </a:lvl1pPr>
          </a:lstStyle>
          <a:p>
            <a:fld id="{74E4F0D5-CB05-1C41-86C9-219CD563DFAA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0150"/>
            <a:ext cx="5756275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3" tIns="48278" rIns="96553" bIns="482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553" tIns="48278" rIns="96553" bIns="482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82"/>
            <a:ext cx="3169920" cy="481726"/>
          </a:xfrm>
          <a:prstGeom prst="rect">
            <a:avLst/>
          </a:prstGeom>
        </p:spPr>
        <p:txBody>
          <a:bodyPr vert="horz" lIns="96553" tIns="48278" rIns="96553" bIns="482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82"/>
            <a:ext cx="3169920" cy="481726"/>
          </a:xfrm>
          <a:prstGeom prst="rect">
            <a:avLst/>
          </a:prstGeom>
        </p:spPr>
        <p:txBody>
          <a:bodyPr vert="horz" lIns="96553" tIns="48278" rIns="96553" bIns="48278" rtlCol="0" anchor="b"/>
          <a:lstStyle>
            <a:lvl1pPr algn="r">
              <a:defRPr sz="1200"/>
            </a:lvl1pPr>
          </a:lstStyle>
          <a:p>
            <a:fld id="{A96BB8D8-B988-5849-82C3-3D78AEAAD7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1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665163"/>
            <a:ext cx="5911850" cy="3325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74075">
              <a:defRPr/>
            </a:pPr>
            <a:fld id="{A21A1D96-FC06-B54E-9D34-F8459A8A89FA}" type="slidenum">
              <a:rPr lang="en-US">
                <a:solidFill>
                  <a:prstClr val="black"/>
                </a:solidFill>
                <a:latin typeface="Calibri" panose="020F0502020204030204"/>
                <a:cs typeface="Arial" charset="0"/>
              </a:rPr>
              <a:pPr defTabSz="874075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5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57948957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1160463"/>
            <a:ext cx="5565775" cy="31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579489571_0_7:notes"/>
          <p:cNvSpPr txBox="1">
            <a:spLocks noGrp="1"/>
          </p:cNvSpPr>
          <p:nvPr>
            <p:ph type="body" idx="1"/>
          </p:nvPr>
        </p:nvSpPr>
        <p:spPr>
          <a:xfrm>
            <a:off x="698500" y="4467780"/>
            <a:ext cx="5588100" cy="3655500"/>
          </a:xfrm>
          <a:prstGeom prst="rect">
            <a:avLst/>
          </a:prstGeom>
        </p:spPr>
        <p:txBody>
          <a:bodyPr spcFirstLastPara="1" wrap="square" lIns="92850" tIns="46425" rIns="92850" bIns="46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a579489571_0_7:notes"/>
          <p:cNvSpPr txBox="1">
            <a:spLocks noGrp="1"/>
          </p:cNvSpPr>
          <p:nvPr>
            <p:ph type="sldNum" idx="12"/>
          </p:nvPr>
        </p:nvSpPr>
        <p:spPr>
          <a:xfrm>
            <a:off x="3956551" y="8817912"/>
            <a:ext cx="3026700" cy="465900"/>
          </a:xfrm>
          <a:prstGeom prst="rect">
            <a:avLst/>
          </a:prstGeom>
        </p:spPr>
        <p:txBody>
          <a:bodyPr spcFirstLastPara="1" wrap="square" lIns="92850" tIns="46425" rIns="92850" bIns="464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7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57948957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4675" y="1125538"/>
            <a:ext cx="5399088" cy="3038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a579489571_0_109:notes"/>
          <p:cNvSpPr txBox="1">
            <a:spLocks noGrp="1"/>
          </p:cNvSpPr>
          <p:nvPr>
            <p:ph type="body" idx="1"/>
          </p:nvPr>
        </p:nvSpPr>
        <p:spPr>
          <a:xfrm>
            <a:off x="654844" y="4334072"/>
            <a:ext cx="5238844" cy="3546101"/>
          </a:xfrm>
          <a:prstGeom prst="rect">
            <a:avLst/>
          </a:prstGeom>
        </p:spPr>
        <p:txBody>
          <a:bodyPr spcFirstLastPara="1" wrap="square" lIns="88755" tIns="44378" rIns="88755" bIns="44378" anchor="t" anchorCtr="0">
            <a:noAutofit/>
          </a:bodyPr>
          <a:lstStyle/>
          <a:p>
            <a:endParaRPr/>
          </a:p>
        </p:txBody>
      </p:sp>
      <p:sp>
        <p:nvSpPr>
          <p:cNvPr id="554" name="Google Shape;554;ga579489571_0_109:notes"/>
          <p:cNvSpPr txBox="1">
            <a:spLocks noGrp="1"/>
          </p:cNvSpPr>
          <p:nvPr>
            <p:ph type="sldNum" idx="12"/>
          </p:nvPr>
        </p:nvSpPr>
        <p:spPr>
          <a:xfrm>
            <a:off x="3709267" y="8554017"/>
            <a:ext cx="2837531" cy="451957"/>
          </a:xfrm>
          <a:prstGeom prst="rect">
            <a:avLst/>
          </a:prstGeom>
        </p:spPr>
        <p:txBody>
          <a:bodyPr spcFirstLastPara="1" wrap="square" lIns="88755" tIns="44378" rIns="88755" bIns="44378" anchor="b" anchorCtr="0">
            <a:noAutofit/>
          </a:bodyPr>
          <a:lstStyle/>
          <a:p>
            <a:pPr defTabSz="874075">
              <a:buClr>
                <a:srgbClr val="000000"/>
              </a:buClr>
              <a:defRPr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874075">
                <a:buClr>
                  <a:srgbClr val="000000"/>
                </a:buClr>
                <a:defRPr/>
              </a:pPr>
              <a:t>4</a:t>
            </a:fld>
            <a:endParaRPr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3" y="458788"/>
            <a:ext cx="7312025" cy="4113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D2064C5-40D6-4F76-9D58-455F493BC55F}" type="datetime8">
              <a:rPr lang="en-US" smtClean="0"/>
              <a:pPr/>
              <a:t>4/29/2024 11:25 AM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1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BB8D8-B988-5849-82C3-3D78AEAAD7E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4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BB8D8-B988-5849-82C3-3D78AEAAD7E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9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_BlankSlideW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F4F5A-B27D-E54C-BE3B-007FAF8DC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10Pic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B34EF7-7D29-B543-B75D-6B9DE67EF3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BA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Media Placeholder 5">
            <a:extLst>
              <a:ext uri="{FF2B5EF4-FFF2-40B4-BE49-F238E27FC236}">
                <a16:creationId xmlns:a16="http://schemas.microsoft.com/office/drawing/2014/main" id="{1947CB22-73B4-654D-9587-EA28E687966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477618" y="1162879"/>
            <a:ext cx="9236765" cy="453224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3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5FC263-8E76-4343-BF2F-9FAC41F7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97" y="5071880"/>
            <a:ext cx="3550921" cy="1325563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49591F-C2BE-534B-AE88-E57C70312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 descr="A picture containing yellow&#10;&#10;Description automatically generated">
            <a:extLst>
              <a:ext uri="{FF2B5EF4-FFF2-40B4-BE49-F238E27FC236}">
                <a16:creationId xmlns:a16="http://schemas.microsoft.com/office/drawing/2014/main" id="{3A519641-C4FA-F242-8663-58984A4B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9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F53EB3-CA6B-634F-92A3-B97ED82E2E45}"/>
              </a:ext>
            </a:extLst>
          </p:cNvPr>
          <p:cNvSpPr/>
          <p:nvPr userDrawn="1"/>
        </p:nvSpPr>
        <p:spPr>
          <a:xfrm>
            <a:off x="8094394" y="387958"/>
            <a:ext cx="3717779" cy="370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9D530B4-4865-9547-8BBD-53A368E7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834" y="437186"/>
            <a:ext cx="3626339" cy="272276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565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C8E79B-24BC-EA42-B520-8CC5E633530E}"/>
              </a:ext>
            </a:extLst>
          </p:cNvPr>
          <p:cNvSpPr/>
          <p:nvPr userDrawn="1"/>
        </p:nvSpPr>
        <p:spPr>
          <a:xfrm>
            <a:off x="4843850" y="336886"/>
            <a:ext cx="6813415" cy="417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C7E82F-31E6-2640-B9B0-AA81E235649B}"/>
              </a:ext>
            </a:extLst>
          </p:cNvPr>
          <p:cNvCxnSpPr>
            <a:cxnSpLocks/>
          </p:cNvCxnSpPr>
          <p:nvPr userDrawn="1"/>
        </p:nvCxnSpPr>
        <p:spPr>
          <a:xfrm>
            <a:off x="975362" y="510746"/>
            <a:ext cx="1155713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0A40444-3108-E648-AADD-AA1182C66006}"/>
              </a:ext>
            </a:extLst>
          </p:cNvPr>
          <p:cNvSpPr/>
          <p:nvPr userDrawn="1"/>
        </p:nvSpPr>
        <p:spPr>
          <a:xfrm>
            <a:off x="0" y="1"/>
            <a:ext cx="12192000" cy="675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1F3CEE2-131A-8846-BEB4-57C49D45C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62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370C1D-B7BB-3141-B117-DA5AD51490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172C82-0A9F-E644-A1DD-8D50186B4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853767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A1147D-540A-C747-9C67-EE7F652D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343" y="3097611"/>
            <a:ext cx="3599688" cy="662781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017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AA6DFB-A3F4-DB4D-B3FA-4ACAB92B25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03E41D-2F46-2549-8601-8010A2FB8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18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DDAFE-A6A4-B745-AB5E-42193130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AA65F-AC70-EF43-8AEB-EDC44D83BA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5837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_BlankSlideW/Graphics">
  <p:cSld name="0_BlankSlideW/Graphic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11764433" y="6600500"/>
            <a:ext cx="4560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917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63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yellow&#10;&#10;Description automatically generated">
            <a:extLst>
              <a:ext uri="{FF2B5EF4-FFF2-40B4-BE49-F238E27FC236}">
                <a16:creationId xmlns:a16="http://schemas.microsoft.com/office/drawing/2014/main" id="{3A519641-C4FA-F242-8663-58984A4B9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188"/>
            <a:ext cx="121793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DDC466B-ACD1-4EAC-A68E-0B205310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95" y="5071880"/>
            <a:ext cx="4487879" cy="579525"/>
          </a:xfrm>
          <a:prstGeom prst="rect">
            <a:avLst/>
          </a:prstGeom>
        </p:spPr>
        <p:txBody>
          <a:bodyPr/>
          <a:lstStyle>
            <a:lvl1pPr algn="ctr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F30DE45-8692-41BC-8D50-06F4C6B34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193" y="5651405"/>
            <a:ext cx="4487878" cy="7460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5pPr marL="1371599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0933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F53EB3-CA6B-634F-92A3-B97ED82E2E45}"/>
              </a:ext>
            </a:extLst>
          </p:cNvPr>
          <p:cNvSpPr/>
          <p:nvPr/>
        </p:nvSpPr>
        <p:spPr>
          <a:xfrm>
            <a:off x="8094394" y="387959"/>
            <a:ext cx="3717779" cy="370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9D530B4-4865-9547-8BBD-53A368E7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834" y="437187"/>
            <a:ext cx="3626339" cy="272276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0370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2869" y="847036"/>
            <a:ext cx="11123595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869" y="1648053"/>
            <a:ext cx="11123595" cy="4257447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CD58ECD-6619-6F4E-8E01-B09AD4A50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C8E79B-24BC-EA42-B520-8CC5E633530E}"/>
              </a:ext>
            </a:extLst>
          </p:cNvPr>
          <p:cNvSpPr/>
          <p:nvPr/>
        </p:nvSpPr>
        <p:spPr>
          <a:xfrm>
            <a:off x="4843849" y="336885"/>
            <a:ext cx="6813415" cy="417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C7E82F-31E6-2640-B9B0-AA81E235649B}"/>
              </a:ext>
            </a:extLst>
          </p:cNvPr>
          <p:cNvCxnSpPr>
            <a:cxnSpLocks/>
          </p:cNvCxnSpPr>
          <p:nvPr/>
        </p:nvCxnSpPr>
        <p:spPr>
          <a:xfrm>
            <a:off x="975362" y="510746"/>
            <a:ext cx="1155713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0A40444-3108-E648-AADD-AA1182C66006}"/>
              </a:ext>
            </a:extLst>
          </p:cNvPr>
          <p:cNvSpPr/>
          <p:nvPr/>
        </p:nvSpPr>
        <p:spPr>
          <a:xfrm>
            <a:off x="0" y="1"/>
            <a:ext cx="12192000" cy="675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1F3CEE2-131A-8846-BEB4-57C49D45C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969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370C1D-B7BB-3141-B117-DA5AD51490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172C82-0A9F-E644-A1DD-8D50186B4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853767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A1147D-540A-C747-9C67-EE7F652D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343" y="3097610"/>
            <a:ext cx="3599688" cy="662781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036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2A362D-2DF1-2E4F-8EB1-59643FA3F9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BED63B-A503-7949-9082-0E9636A1AE48}"/>
              </a:ext>
            </a:extLst>
          </p:cNvPr>
          <p:cNvSpPr/>
          <p:nvPr/>
        </p:nvSpPr>
        <p:spPr>
          <a:xfrm>
            <a:off x="1477618" y="1152941"/>
            <a:ext cx="9236765" cy="45421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67BBE290-B088-824D-852E-0EBE302265C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77618" y="1162879"/>
            <a:ext cx="9236765" cy="45322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226783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AA6DFB-A3F4-DB4D-B3FA-4ACAB92B25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03E41D-2F46-2549-8601-8010A2FB8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6812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9EEFC-3AA2-4EAE-B5A9-1F49651E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10FF-08A7-441D-97B0-DBAED9A20A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9BAFEF-1FE7-4BB2-A84B-E4041CCC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1579"/>
            <a:ext cx="10415587" cy="5334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9136796-5448-450C-89DD-784B5A35A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54346"/>
            <a:ext cx="10514012" cy="53671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19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date 2 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9EEFC-3AA2-4EAE-B5A9-1F49651E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10FF-08A7-441D-97B0-DBAED9A20A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9BAFEF-1FE7-4BB2-A84B-E4041CCC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1579"/>
            <a:ext cx="10415587" cy="5334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B789447-A056-4DA2-AFE3-263F8E27D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354347"/>
            <a:ext cx="5212080" cy="533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latin typeface="Century Gothic" panose="020B0502020202020204" pitchFamily="34" charset="0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0" b="1"/>
            </a:lvl3pPr>
            <a:lvl4pPr marL="1371633" indent="0">
              <a:buNone/>
              <a:defRPr sz="1600" b="1"/>
            </a:lvl4pPr>
            <a:lvl5pPr marL="1828844" indent="0">
              <a:buNone/>
              <a:defRPr sz="1600" b="1"/>
            </a:lvl5pPr>
            <a:lvl6pPr marL="2286055" indent="0">
              <a:buNone/>
              <a:defRPr sz="1600" b="1"/>
            </a:lvl6pPr>
            <a:lvl7pPr marL="2743266" indent="0">
              <a:buNone/>
              <a:defRPr sz="1600" b="1"/>
            </a:lvl7pPr>
            <a:lvl8pPr marL="3200476" indent="0">
              <a:buNone/>
              <a:defRPr sz="1600" b="1"/>
            </a:lvl8pPr>
            <a:lvl9pPr marL="36576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9136796-5448-450C-89DD-784B5A35A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957115"/>
            <a:ext cx="5212080" cy="47643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FED4296-0D4D-4B00-9280-7D2EA31DF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354347"/>
            <a:ext cx="5212080" cy="533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latin typeface="+mn-lt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0" b="1"/>
            </a:lvl3pPr>
            <a:lvl4pPr marL="1371633" indent="0">
              <a:buNone/>
              <a:defRPr sz="1600" b="1"/>
            </a:lvl4pPr>
            <a:lvl5pPr marL="1828844" indent="0">
              <a:buNone/>
              <a:defRPr sz="1600" b="1"/>
            </a:lvl5pPr>
            <a:lvl6pPr marL="2286055" indent="0">
              <a:buNone/>
              <a:defRPr sz="1600" b="1"/>
            </a:lvl6pPr>
            <a:lvl7pPr marL="2743266" indent="0">
              <a:buNone/>
              <a:defRPr sz="1600" b="1"/>
            </a:lvl7pPr>
            <a:lvl8pPr marL="3200476" indent="0">
              <a:buNone/>
              <a:defRPr sz="1600" b="1"/>
            </a:lvl8pPr>
            <a:lvl9pPr marL="36576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EE3593B-2C98-4DD5-B5D1-72D5C9D36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957115"/>
            <a:ext cx="5212080" cy="47643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88A7B8C6-8949-4A8C-8BAC-143549D8381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FFFFF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AA10FF-08A7-441D-97B0-DBAED9A20AE1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54580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date 1 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9EEFC-3AA2-4EAE-B5A9-1F49651E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10FF-08A7-441D-97B0-DBAED9A20A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9BAFEF-1FE7-4BB2-A84B-E4041CCC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1579"/>
            <a:ext cx="10415587" cy="5334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B789447-A056-4DA2-AFE3-263F8E27D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4347"/>
            <a:ext cx="10514012" cy="533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latin typeface="Century Gothic" panose="020B0502020202020204" pitchFamily="34" charset="0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0" b="1"/>
            </a:lvl3pPr>
            <a:lvl4pPr marL="1371633" indent="0">
              <a:buNone/>
              <a:defRPr sz="1600" b="1"/>
            </a:lvl4pPr>
            <a:lvl5pPr marL="1828844" indent="0">
              <a:buNone/>
              <a:defRPr sz="1600" b="1"/>
            </a:lvl5pPr>
            <a:lvl6pPr marL="2286055" indent="0">
              <a:buNone/>
              <a:defRPr sz="1600" b="1"/>
            </a:lvl6pPr>
            <a:lvl7pPr marL="2743266" indent="0">
              <a:buNone/>
              <a:defRPr sz="1600" b="1"/>
            </a:lvl7pPr>
            <a:lvl8pPr marL="3200476" indent="0">
              <a:buNone/>
              <a:defRPr sz="1600" b="1"/>
            </a:lvl8pPr>
            <a:lvl9pPr marL="36576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9136796-5448-450C-89DD-784B5A35A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57115"/>
            <a:ext cx="10514012" cy="47643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10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2518A9-E418-4BF8-B1CB-91158318FBD8}"/>
              </a:ext>
            </a:extLst>
          </p:cNvPr>
          <p:cNvSpPr/>
          <p:nvPr/>
        </p:nvSpPr>
        <p:spPr>
          <a:xfrm rot="10800000" flipH="1">
            <a:off x="-9525" y="3032945"/>
            <a:ext cx="12202258" cy="3827584"/>
          </a:xfrm>
          <a:custGeom>
            <a:avLst/>
            <a:gdLst>
              <a:gd name="connsiteX0" fmla="*/ 0 w 11439525"/>
              <a:gd name="connsiteY0" fmla="*/ 0 h 5019675"/>
              <a:gd name="connsiteX1" fmla="*/ 11439525 w 11439525"/>
              <a:gd name="connsiteY1" fmla="*/ 66675 h 5019675"/>
              <a:gd name="connsiteX2" fmla="*/ 11229975 w 11439525"/>
              <a:gd name="connsiteY2" fmla="*/ 5019675 h 5019675"/>
              <a:gd name="connsiteX3" fmla="*/ 11106150 w 11439525"/>
              <a:gd name="connsiteY3" fmla="*/ 4933950 h 5019675"/>
              <a:gd name="connsiteX4" fmla="*/ 142875 w 11439525"/>
              <a:gd name="connsiteY4" fmla="*/ 3419475 h 5019675"/>
              <a:gd name="connsiteX5" fmla="*/ 0 w 11439525"/>
              <a:gd name="connsiteY5" fmla="*/ 0 h 5019675"/>
              <a:gd name="connsiteX0" fmla="*/ 0 w 12211050"/>
              <a:gd name="connsiteY0" fmla="*/ 9525 h 5029200"/>
              <a:gd name="connsiteX1" fmla="*/ 12211050 w 12211050"/>
              <a:gd name="connsiteY1" fmla="*/ 0 h 5029200"/>
              <a:gd name="connsiteX2" fmla="*/ 11229975 w 12211050"/>
              <a:gd name="connsiteY2" fmla="*/ 5029200 h 5029200"/>
              <a:gd name="connsiteX3" fmla="*/ 11106150 w 12211050"/>
              <a:gd name="connsiteY3" fmla="*/ 4943475 h 5029200"/>
              <a:gd name="connsiteX4" fmla="*/ 142875 w 12211050"/>
              <a:gd name="connsiteY4" fmla="*/ 3429000 h 5029200"/>
              <a:gd name="connsiteX5" fmla="*/ 0 w 12211050"/>
              <a:gd name="connsiteY5" fmla="*/ 9525 h 5029200"/>
              <a:gd name="connsiteX0" fmla="*/ 0 w 12211050"/>
              <a:gd name="connsiteY0" fmla="*/ 9525 h 5981700"/>
              <a:gd name="connsiteX1" fmla="*/ 12211050 w 12211050"/>
              <a:gd name="connsiteY1" fmla="*/ 0 h 5981700"/>
              <a:gd name="connsiteX2" fmla="*/ 12201525 w 12211050"/>
              <a:gd name="connsiteY2" fmla="*/ 5981700 h 5981700"/>
              <a:gd name="connsiteX3" fmla="*/ 11106150 w 12211050"/>
              <a:gd name="connsiteY3" fmla="*/ 4943475 h 5981700"/>
              <a:gd name="connsiteX4" fmla="*/ 142875 w 12211050"/>
              <a:gd name="connsiteY4" fmla="*/ 3429000 h 5981700"/>
              <a:gd name="connsiteX5" fmla="*/ 0 w 12211050"/>
              <a:gd name="connsiteY5" fmla="*/ 9525 h 5981700"/>
              <a:gd name="connsiteX0" fmla="*/ 0 w 12211050"/>
              <a:gd name="connsiteY0" fmla="*/ 9525 h 5981700"/>
              <a:gd name="connsiteX1" fmla="*/ 12211050 w 12211050"/>
              <a:gd name="connsiteY1" fmla="*/ 0 h 5981700"/>
              <a:gd name="connsiteX2" fmla="*/ 12201525 w 12211050"/>
              <a:gd name="connsiteY2" fmla="*/ 5981700 h 5981700"/>
              <a:gd name="connsiteX3" fmla="*/ 142875 w 12211050"/>
              <a:gd name="connsiteY3" fmla="*/ 3429000 h 5981700"/>
              <a:gd name="connsiteX4" fmla="*/ 0 w 12211050"/>
              <a:gd name="connsiteY4" fmla="*/ 9525 h 5981700"/>
              <a:gd name="connsiteX0" fmla="*/ 0 w 12211050"/>
              <a:gd name="connsiteY0" fmla="*/ 9525 h 5981700"/>
              <a:gd name="connsiteX1" fmla="*/ 12211050 w 12211050"/>
              <a:gd name="connsiteY1" fmla="*/ 0 h 5981700"/>
              <a:gd name="connsiteX2" fmla="*/ 12201525 w 12211050"/>
              <a:gd name="connsiteY2" fmla="*/ 5981700 h 5981700"/>
              <a:gd name="connsiteX3" fmla="*/ 9525 w 12211050"/>
              <a:gd name="connsiteY3" fmla="*/ 3409950 h 5981700"/>
              <a:gd name="connsiteX4" fmla="*/ 0 w 12211050"/>
              <a:gd name="connsiteY4" fmla="*/ 9525 h 5981700"/>
              <a:gd name="connsiteX0" fmla="*/ 0 w 12211050"/>
              <a:gd name="connsiteY0" fmla="*/ 9525 h 5981700"/>
              <a:gd name="connsiteX1" fmla="*/ 12211050 w 12211050"/>
              <a:gd name="connsiteY1" fmla="*/ 0 h 5981700"/>
              <a:gd name="connsiteX2" fmla="*/ 12201525 w 12211050"/>
              <a:gd name="connsiteY2" fmla="*/ 5981700 h 5981700"/>
              <a:gd name="connsiteX3" fmla="*/ 781051 w 12211050"/>
              <a:gd name="connsiteY3" fmla="*/ 3571875 h 5981700"/>
              <a:gd name="connsiteX4" fmla="*/ 9525 w 12211050"/>
              <a:gd name="connsiteY4" fmla="*/ 3409950 h 5981700"/>
              <a:gd name="connsiteX5" fmla="*/ 0 w 12211050"/>
              <a:gd name="connsiteY5" fmla="*/ 9525 h 5981700"/>
              <a:gd name="connsiteX0" fmla="*/ 0 w 12211050"/>
              <a:gd name="connsiteY0" fmla="*/ 9525 h 5981700"/>
              <a:gd name="connsiteX1" fmla="*/ 12211050 w 12211050"/>
              <a:gd name="connsiteY1" fmla="*/ 0 h 5981700"/>
              <a:gd name="connsiteX2" fmla="*/ 12201525 w 12211050"/>
              <a:gd name="connsiteY2" fmla="*/ 5981700 h 5981700"/>
              <a:gd name="connsiteX3" fmla="*/ 9525 w 12211050"/>
              <a:gd name="connsiteY3" fmla="*/ 3409950 h 5981700"/>
              <a:gd name="connsiteX4" fmla="*/ 0 w 12211050"/>
              <a:gd name="connsiteY4" fmla="*/ 9525 h 5981700"/>
              <a:gd name="connsiteX0" fmla="*/ 192698 w 12201525"/>
              <a:gd name="connsiteY0" fmla="*/ 2981325 h 5981700"/>
              <a:gd name="connsiteX1" fmla="*/ 12201525 w 12201525"/>
              <a:gd name="connsiteY1" fmla="*/ 0 h 5981700"/>
              <a:gd name="connsiteX2" fmla="*/ 12192000 w 12201525"/>
              <a:gd name="connsiteY2" fmla="*/ 5981700 h 5981700"/>
              <a:gd name="connsiteX3" fmla="*/ 0 w 12201525"/>
              <a:gd name="connsiteY3" fmla="*/ 3409950 h 5981700"/>
              <a:gd name="connsiteX4" fmla="*/ 192698 w 12201525"/>
              <a:gd name="connsiteY4" fmla="*/ 2981325 h 5981700"/>
              <a:gd name="connsiteX0" fmla="*/ 0 w 12211050"/>
              <a:gd name="connsiteY0" fmla="*/ 2163640 h 5981700"/>
              <a:gd name="connsiteX1" fmla="*/ 12211050 w 12211050"/>
              <a:gd name="connsiteY1" fmla="*/ 0 h 5981700"/>
              <a:gd name="connsiteX2" fmla="*/ 12201525 w 12211050"/>
              <a:gd name="connsiteY2" fmla="*/ 5981700 h 5981700"/>
              <a:gd name="connsiteX3" fmla="*/ 9525 w 12211050"/>
              <a:gd name="connsiteY3" fmla="*/ 3409950 h 5981700"/>
              <a:gd name="connsiteX4" fmla="*/ 0 w 12211050"/>
              <a:gd name="connsiteY4" fmla="*/ 2163640 h 5981700"/>
              <a:gd name="connsiteX0" fmla="*/ 0 w 12201525"/>
              <a:gd name="connsiteY0" fmla="*/ 0 h 3818060"/>
              <a:gd name="connsiteX1" fmla="*/ 11832981 w 12201525"/>
              <a:gd name="connsiteY1" fmla="*/ 227868 h 3818060"/>
              <a:gd name="connsiteX2" fmla="*/ 12201525 w 12201525"/>
              <a:gd name="connsiteY2" fmla="*/ 3818060 h 3818060"/>
              <a:gd name="connsiteX3" fmla="*/ 9525 w 12201525"/>
              <a:gd name="connsiteY3" fmla="*/ 1246310 h 3818060"/>
              <a:gd name="connsiteX4" fmla="*/ 0 w 12201525"/>
              <a:gd name="connsiteY4" fmla="*/ 0 h 3818060"/>
              <a:gd name="connsiteX0" fmla="*/ 0 w 12202258"/>
              <a:gd name="connsiteY0" fmla="*/ 9524 h 3827584"/>
              <a:gd name="connsiteX1" fmla="*/ 12202258 w 12202258"/>
              <a:gd name="connsiteY1" fmla="*/ 0 h 3827584"/>
              <a:gd name="connsiteX2" fmla="*/ 12201525 w 12202258"/>
              <a:gd name="connsiteY2" fmla="*/ 3827584 h 3827584"/>
              <a:gd name="connsiteX3" fmla="*/ 9525 w 12202258"/>
              <a:gd name="connsiteY3" fmla="*/ 1255834 h 3827584"/>
              <a:gd name="connsiteX4" fmla="*/ 0 w 12202258"/>
              <a:gd name="connsiteY4" fmla="*/ 9524 h 38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258" h="3827584">
                <a:moveTo>
                  <a:pt x="0" y="9524"/>
                </a:moveTo>
                <a:lnTo>
                  <a:pt x="12202258" y="0"/>
                </a:lnTo>
                <a:cubicBezTo>
                  <a:pt x="12202014" y="1275861"/>
                  <a:pt x="12201769" y="2551723"/>
                  <a:pt x="12201525" y="3827584"/>
                </a:cubicBezTo>
                <a:lnTo>
                  <a:pt x="9525" y="1255834"/>
                </a:lnTo>
                <a:lnTo>
                  <a:pt x="0" y="9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998EF-D758-4EBD-9180-759EBB35A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9013"/>
            <a:ext cx="9144000" cy="222468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09427-DEFD-42BC-B832-7004495F7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147" y="4907756"/>
            <a:ext cx="640942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0"/>
            </a:lvl3pPr>
            <a:lvl4pPr marL="1371633" indent="0" algn="ctr">
              <a:buNone/>
              <a:defRPr sz="1600"/>
            </a:lvl4pPr>
            <a:lvl5pPr marL="1828844" indent="0" algn="ctr">
              <a:buNone/>
              <a:defRPr sz="1600"/>
            </a:lvl5pPr>
            <a:lvl6pPr marL="2286055" indent="0" algn="ctr">
              <a:buNone/>
              <a:defRPr sz="1600"/>
            </a:lvl6pPr>
            <a:lvl7pPr marL="2743266" indent="0" algn="ctr">
              <a:buNone/>
              <a:defRPr sz="1600"/>
            </a:lvl7pPr>
            <a:lvl8pPr marL="3200476" indent="0" algn="ctr">
              <a:buNone/>
              <a:defRPr sz="1600"/>
            </a:lvl8pPr>
            <a:lvl9pPr marL="365768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2B7DA-1208-4034-B9FC-F2FB3CA0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E04E2-E3D8-4EB8-8F86-C2AE0792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9CFA4-D8E8-46D9-B500-4253537C4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10FF-08A7-441D-97B0-DBAED9A20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50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ess 2 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9EEFC-3AA2-4EAE-B5A9-1F49651E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A10FF-08A7-441D-97B0-DBAED9A20A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9BAFEF-1FE7-4BB2-A84B-E4041CCC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1579"/>
            <a:ext cx="10415587" cy="5334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B789447-A056-4DA2-AFE3-263F8E27D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354347"/>
            <a:ext cx="10546082" cy="533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1" i="1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0" b="1"/>
            </a:lvl3pPr>
            <a:lvl4pPr marL="1371633" indent="0">
              <a:buNone/>
              <a:defRPr sz="1600" b="1"/>
            </a:lvl4pPr>
            <a:lvl5pPr marL="1828844" indent="0">
              <a:buNone/>
              <a:defRPr sz="1600" b="1"/>
            </a:lvl5pPr>
            <a:lvl6pPr marL="2286055" indent="0">
              <a:buNone/>
              <a:defRPr sz="1600" b="1"/>
            </a:lvl6pPr>
            <a:lvl7pPr marL="2743266" indent="0">
              <a:buNone/>
              <a:defRPr sz="1600" b="1"/>
            </a:lvl7pPr>
            <a:lvl8pPr marL="3200476" indent="0">
              <a:buNone/>
              <a:defRPr sz="1600" b="1"/>
            </a:lvl8pPr>
            <a:lvl9pPr marL="36576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9136796-5448-450C-89DD-784B5A35A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957115"/>
            <a:ext cx="5212080" cy="47643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EE3593B-2C98-4DD5-B5D1-72D5C9D36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957115"/>
            <a:ext cx="5212080" cy="47643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88A7B8C6-8949-4A8C-8BAC-143549D8381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FFFFF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AA10FF-08A7-441D-97B0-DBAED9A20AE1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70298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ess 1 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9EEFC-3AA2-4EAE-B5A9-1F49651E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9BAFEF-1FE7-4BB2-A84B-E4041CCC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1579"/>
            <a:ext cx="10415587" cy="5334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B789447-A056-4DA2-AFE3-263F8E27D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354347"/>
            <a:ext cx="2941759" cy="533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1" i="1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0" b="1"/>
            </a:lvl3pPr>
            <a:lvl4pPr marL="1371633" indent="0">
              <a:buNone/>
              <a:defRPr sz="1600" b="1"/>
            </a:lvl4pPr>
            <a:lvl5pPr marL="1828844" indent="0">
              <a:buNone/>
              <a:defRPr sz="1600" b="1"/>
            </a:lvl5pPr>
            <a:lvl6pPr marL="2286055" indent="0">
              <a:buNone/>
              <a:defRPr sz="1600" b="1"/>
            </a:lvl6pPr>
            <a:lvl7pPr marL="2743266" indent="0">
              <a:buNone/>
              <a:defRPr sz="1600" b="1"/>
            </a:lvl7pPr>
            <a:lvl8pPr marL="3200476" indent="0">
              <a:buNone/>
              <a:defRPr sz="1600" b="1"/>
            </a:lvl8pPr>
            <a:lvl9pPr marL="36576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EE3593B-2C98-4DD5-B5D1-72D5C9D36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8756" y="1354346"/>
            <a:ext cx="7543937" cy="53671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88A7B8C6-8949-4A8C-8BAC-143549D8381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FFFFF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AA10FF-08A7-441D-97B0-DBAED9A20AE1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6091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1363" y="847036"/>
            <a:ext cx="11125101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870" y="1648053"/>
            <a:ext cx="5494596" cy="4244747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30400" y="1648053"/>
            <a:ext cx="5376064" cy="4244746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B2EB066-8729-5E40-BC75-9544390E4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98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1A0E20-AC7C-A147-8422-79F7A6E59C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9201" y="407988"/>
            <a:ext cx="2796117" cy="228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 b="1" i="1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>
              <a:defRPr sz="1100" b="1" i="1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>
              <a:defRPr sz="1050" b="1" i="1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>
              <a:defRPr sz="1000" b="1" i="1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>
              <a:defRPr sz="1000" b="1" i="1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3275630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030164" y="0"/>
            <a:ext cx="8161837" cy="6859360"/>
          </a:xfrm>
          <a:custGeom>
            <a:avLst/>
            <a:gdLst>
              <a:gd name="connsiteX0" fmla="*/ 0 w 8272917"/>
              <a:gd name="connsiteY0" fmla="*/ 6845300 h 6845300"/>
              <a:gd name="connsiteX1" fmla="*/ 6860223 w 8272917"/>
              <a:gd name="connsiteY1" fmla="*/ 0 h 6845300"/>
              <a:gd name="connsiteX2" fmla="*/ 8272917 w 8272917"/>
              <a:gd name="connsiteY2" fmla="*/ 0 h 6845300"/>
              <a:gd name="connsiteX3" fmla="*/ 1412694 w 8272917"/>
              <a:gd name="connsiteY3" fmla="*/ 6845300 h 6845300"/>
              <a:gd name="connsiteX4" fmla="*/ 0 w 8272917"/>
              <a:gd name="connsiteY4" fmla="*/ 6845300 h 6845300"/>
              <a:gd name="connsiteX0" fmla="*/ 0 w 8272917"/>
              <a:gd name="connsiteY0" fmla="*/ 6845300 h 6845300"/>
              <a:gd name="connsiteX1" fmla="*/ 6860223 w 8272917"/>
              <a:gd name="connsiteY1" fmla="*/ 0 h 6845300"/>
              <a:gd name="connsiteX2" fmla="*/ 8272917 w 8272917"/>
              <a:gd name="connsiteY2" fmla="*/ 0 h 6845300"/>
              <a:gd name="connsiteX3" fmla="*/ 8161837 w 8272917"/>
              <a:gd name="connsiteY3" fmla="*/ 6845300 h 6845300"/>
              <a:gd name="connsiteX4" fmla="*/ 0 w 8272917"/>
              <a:gd name="connsiteY4" fmla="*/ 6845300 h 6845300"/>
              <a:gd name="connsiteX0" fmla="*/ 0 w 8161837"/>
              <a:gd name="connsiteY0" fmla="*/ 6845300 h 6845300"/>
              <a:gd name="connsiteX1" fmla="*/ 6860223 w 8161837"/>
              <a:gd name="connsiteY1" fmla="*/ 0 h 6845300"/>
              <a:gd name="connsiteX2" fmla="*/ 8087860 w 8161837"/>
              <a:gd name="connsiteY2" fmla="*/ 108857 h 6845300"/>
              <a:gd name="connsiteX3" fmla="*/ 8161837 w 8161837"/>
              <a:gd name="connsiteY3" fmla="*/ 6845300 h 6845300"/>
              <a:gd name="connsiteX4" fmla="*/ 0 w 8161837"/>
              <a:gd name="connsiteY4" fmla="*/ 6845300 h 6845300"/>
              <a:gd name="connsiteX0" fmla="*/ 0 w 8161837"/>
              <a:gd name="connsiteY0" fmla="*/ 6856185 h 6856185"/>
              <a:gd name="connsiteX1" fmla="*/ 6860223 w 8161837"/>
              <a:gd name="connsiteY1" fmla="*/ 10885 h 6856185"/>
              <a:gd name="connsiteX2" fmla="*/ 8087860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1837"/>
              <a:gd name="connsiteY0" fmla="*/ 6856185 h 6856185"/>
              <a:gd name="connsiteX1" fmla="*/ 6860223 w 8161837"/>
              <a:gd name="connsiteY1" fmla="*/ 10885 h 6856185"/>
              <a:gd name="connsiteX2" fmla="*/ 8153175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1837"/>
              <a:gd name="connsiteY0" fmla="*/ 6856185 h 6856185"/>
              <a:gd name="connsiteX1" fmla="*/ 6849338 w 8161837"/>
              <a:gd name="connsiteY1" fmla="*/ 10885 h 6856185"/>
              <a:gd name="connsiteX2" fmla="*/ 8153175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1837"/>
              <a:gd name="connsiteY0" fmla="*/ 6856185 h 6856185"/>
              <a:gd name="connsiteX1" fmla="*/ 6881995 w 8161837"/>
              <a:gd name="connsiteY1" fmla="*/ 0 h 6856185"/>
              <a:gd name="connsiteX2" fmla="*/ 8153175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3445"/>
              <a:gd name="connsiteY0" fmla="*/ 6856185 h 6856185"/>
              <a:gd name="connsiteX1" fmla="*/ 6881995 w 8163445"/>
              <a:gd name="connsiteY1" fmla="*/ 0 h 6856185"/>
              <a:gd name="connsiteX2" fmla="*/ 8162700 w 8163445"/>
              <a:gd name="connsiteY2" fmla="*/ 3175 h 6856185"/>
              <a:gd name="connsiteX3" fmla="*/ 8161837 w 8163445"/>
              <a:gd name="connsiteY3" fmla="*/ 6856185 h 6856185"/>
              <a:gd name="connsiteX4" fmla="*/ 0 w 8163445"/>
              <a:gd name="connsiteY4" fmla="*/ 6856185 h 6856185"/>
              <a:gd name="connsiteX0" fmla="*/ 0 w 8161837"/>
              <a:gd name="connsiteY0" fmla="*/ 6859360 h 6859360"/>
              <a:gd name="connsiteX1" fmla="*/ 6881995 w 8161837"/>
              <a:gd name="connsiteY1" fmla="*/ 3175 h 6859360"/>
              <a:gd name="connsiteX2" fmla="*/ 8159525 w 8161837"/>
              <a:gd name="connsiteY2" fmla="*/ 0 h 6859360"/>
              <a:gd name="connsiteX3" fmla="*/ 8161837 w 8161837"/>
              <a:gd name="connsiteY3" fmla="*/ 6859360 h 6859360"/>
              <a:gd name="connsiteX4" fmla="*/ 0 w 8161837"/>
              <a:gd name="connsiteY4" fmla="*/ 6859360 h 685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1837" h="6859360">
                <a:moveTo>
                  <a:pt x="0" y="6859360"/>
                </a:moveTo>
                <a:lnTo>
                  <a:pt x="6881995" y="3175"/>
                </a:lnTo>
                <a:lnTo>
                  <a:pt x="8159525" y="0"/>
                </a:lnTo>
                <a:cubicBezTo>
                  <a:pt x="8162412" y="2285395"/>
                  <a:pt x="8158950" y="4573965"/>
                  <a:pt x="8161837" y="6859360"/>
                </a:cubicBezTo>
                <a:lnTo>
                  <a:pt x="0" y="685936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>
            <a:lvl1pPr marL="0" indent="0">
              <a:buNone/>
              <a:defRPr sz="1200" b="0" baseline="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478719" y="843861"/>
            <a:ext cx="8665283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869" y="1648053"/>
            <a:ext cx="4563264" cy="3597048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57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Top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051672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FDFFE961-4033-2F44-8CC0-BAE03DA6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69" y="3359510"/>
            <a:ext cx="11123595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8D07FB1-0A12-D442-B06A-EEA7B338C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869" y="3991478"/>
            <a:ext cx="11123595" cy="1718443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Top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ln>
            <a:noFill/>
          </a:ln>
        </p:spPr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103345" cy="3051672"/>
          </a:xfrm>
          <a:prstGeom prst="rect">
            <a:avLst/>
          </a:prstGeom>
          <a:noFill/>
          <a:ln w="38100">
            <a:noFill/>
          </a:ln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03345" y="0"/>
            <a:ext cx="6103345" cy="3051672"/>
          </a:xfrm>
          <a:prstGeom prst="rect">
            <a:avLst/>
          </a:prstGeom>
          <a:noFill/>
          <a:ln w="38100">
            <a:noFill/>
          </a:ln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E1059BA-E351-1842-9A32-D6CC57ADE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870" y="3429000"/>
            <a:ext cx="5494596" cy="2466390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CBF417F-370C-F842-8D09-1F74C91C1F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400" y="3429001"/>
            <a:ext cx="5376064" cy="2466389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 Im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 noProof="0" dirty="0" smtClean="0">
                <a:solidFill>
                  <a:srgbClr val="36363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6616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10Pic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indent="0">
              <a:buFont typeface="Arial" charset="0"/>
              <a:buNone/>
              <a:defRPr sz="675">
                <a:solidFill>
                  <a:schemeClr val="bg1"/>
                </a:solidFill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5745" y="595107"/>
            <a:ext cx="3346928" cy="167433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95745" y="2353712"/>
            <a:ext cx="3346927" cy="2163301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5745" y="4601281"/>
            <a:ext cx="3346928" cy="168242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468313" y="2240371"/>
            <a:ext cx="3787956" cy="284576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381907" y="2240371"/>
            <a:ext cx="3113523" cy="11605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381907" y="3491598"/>
            <a:ext cx="3113523" cy="15745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4468312" y="595106"/>
            <a:ext cx="4133107" cy="15745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468312" y="5156860"/>
            <a:ext cx="3549139" cy="112684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727058" y="595106"/>
            <a:ext cx="2768372" cy="15745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143090" y="5156860"/>
            <a:ext cx="3352340" cy="112684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10Pic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7C5B934-9A12-404E-A461-2FB309085B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BA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87FEE89-D0AF-F34E-892F-BE80DB04DB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853767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DA801780-D34E-2B45-9DA9-6E8A03DD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343" y="3097610"/>
            <a:ext cx="3599688" cy="662781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466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9DB1D3-D579-8147-A009-04441AF612CA}"/>
              </a:ext>
            </a:extLst>
          </p:cNvPr>
          <p:cNvSpPr/>
          <p:nvPr userDrawn="1"/>
        </p:nvSpPr>
        <p:spPr>
          <a:xfrm>
            <a:off x="-2" y="6791895"/>
            <a:ext cx="12192003" cy="77993"/>
          </a:xfrm>
          <a:prstGeom prst="rect">
            <a:avLst/>
          </a:pr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9AFC5B9-6A5E-1A49-A127-2FE772F9A2D8}"/>
              </a:ext>
            </a:extLst>
          </p:cNvPr>
          <p:cNvSpPr/>
          <p:nvPr userDrawn="1"/>
        </p:nvSpPr>
        <p:spPr>
          <a:xfrm rot="5400000">
            <a:off x="3408" y="-3407"/>
            <a:ext cx="978704" cy="985520"/>
          </a:xfrm>
          <a:prstGeom prst="rtTriangle">
            <a:avLst/>
          </a:pr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64692B30-8A7E-E94C-81C7-9DCC000BE0C3}"/>
              </a:ext>
            </a:extLst>
          </p:cNvPr>
          <p:cNvSpPr/>
          <p:nvPr userDrawn="1"/>
        </p:nvSpPr>
        <p:spPr>
          <a:xfrm rot="16200000">
            <a:off x="11679656" y="6345656"/>
            <a:ext cx="439153" cy="585537"/>
          </a:xfrm>
          <a:prstGeom prst="rtTriangle">
            <a:avLst/>
          </a:pr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B7FA68-8197-9F4E-97B0-46A5CE458881}"/>
              </a:ext>
            </a:extLst>
          </p:cNvPr>
          <p:cNvCxnSpPr>
            <a:cxnSpLocks/>
          </p:cNvCxnSpPr>
          <p:nvPr userDrawn="1"/>
        </p:nvCxnSpPr>
        <p:spPr>
          <a:xfrm>
            <a:off x="222854" y="378745"/>
            <a:ext cx="11997695" cy="0"/>
          </a:xfrm>
          <a:prstGeom prst="line">
            <a:avLst/>
          </a:prstGeom>
          <a:ln w="9525" cmpd="sng">
            <a:solidFill>
              <a:srgbClr val="5DBA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C63D1380-8AAB-DB4B-A064-AE5CBAF6695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4790" y="6293159"/>
            <a:ext cx="1272703" cy="3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0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73" r:id="rId3"/>
    <p:sldLayoutId id="2147483655" r:id="rId4"/>
    <p:sldLayoutId id="2147483657" r:id="rId5"/>
    <p:sldLayoutId id="2147483658" r:id="rId6"/>
    <p:sldLayoutId id="2147483656" r:id="rId7"/>
    <p:sldLayoutId id="2147483672" r:id="rId8"/>
    <p:sldLayoutId id="2147483674" r:id="rId9"/>
    <p:sldLayoutId id="2147483675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F3BBAA-B116-4A47-8A6B-547343F17BE5}"/>
              </a:ext>
            </a:extLst>
          </p:cNvPr>
          <p:cNvSpPr/>
          <p:nvPr userDrawn="1"/>
        </p:nvSpPr>
        <p:spPr>
          <a:xfrm>
            <a:off x="11518234" y="6545950"/>
            <a:ext cx="731161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B43C3C67-8C7F-4109-8B7F-364FC97B6326}" type="slidenum">
              <a:rPr lang="en-US" sz="1400" b="0" smtClean="0">
                <a:solidFill>
                  <a:srgbClr val="000000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b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1AF3531-0B1A-3346-81CA-C955AA1F7A3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628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54108-293A-0B4C-BA54-D3BACEADC016}"/>
              </a:ext>
            </a:extLst>
          </p:cNvPr>
          <p:cNvSpPr txBox="1"/>
          <p:nvPr userDrawn="1"/>
        </p:nvSpPr>
        <p:spPr>
          <a:xfrm>
            <a:off x="11720514" y="6541676"/>
            <a:ext cx="528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9DE20F-02D8-2F47-AE7C-8EBAD3F1BF1D}" type="slidenum">
              <a:rPr lang="en-US" sz="1100" b="0" smtClean="0"/>
              <a:t>‹#›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08883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C53422E-602D-4479-AFCA-1AA6A4AEA6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F3BBAA-B116-4A47-8A6B-547343F17BE5}"/>
              </a:ext>
            </a:extLst>
          </p:cNvPr>
          <p:cNvSpPr/>
          <p:nvPr/>
        </p:nvSpPr>
        <p:spPr>
          <a:xfrm>
            <a:off x="11518234" y="6545950"/>
            <a:ext cx="731161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B43C3C67-8C7F-4109-8B7F-364FC97B6326}" type="slidenum">
              <a:rPr lang="en-US" sz="1400" b="0" smtClean="0">
                <a:solidFill>
                  <a:srgbClr val="000000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b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8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9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8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8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7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9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8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8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9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7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6" algn="l" defTabSz="68580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20.png"/><Relationship Id="rId5" Type="http://schemas.openxmlformats.org/officeDocument/2006/relationships/image" Target="../media/image42.png"/><Relationship Id="rId10" Type="http://schemas.openxmlformats.org/officeDocument/2006/relationships/hyperlink" Target="https://openclipart.org/detail/96259/checkbox_checked" TargetMode="External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outreach@brightlinewest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 at night&#10;&#10;Description automatically generated">
            <a:extLst>
              <a:ext uri="{FF2B5EF4-FFF2-40B4-BE49-F238E27FC236}">
                <a16:creationId xmlns:a16="http://schemas.microsoft.com/office/drawing/2014/main" id="{2C17124A-0760-D5B3-A8F2-85F12945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BF865E-0224-4AD6-3599-9E5ADEC9E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9"/>
          <a:stretch/>
        </p:blipFill>
        <p:spPr>
          <a:xfrm>
            <a:off x="-5262" y="5073004"/>
            <a:ext cx="12197262" cy="11147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4DE4BE-78DD-D9A2-A17C-88F4E944DE98}"/>
              </a:ext>
            </a:extLst>
          </p:cNvPr>
          <p:cNvSpPr/>
          <p:nvPr/>
        </p:nvSpPr>
        <p:spPr>
          <a:xfrm>
            <a:off x="780341" y="5325760"/>
            <a:ext cx="499530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503" fontAlgn="base">
              <a:spcBef>
                <a:spcPct val="0"/>
              </a:spcBef>
              <a:spcAft>
                <a:spcPts val="618"/>
              </a:spcAft>
            </a:pPr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charset="0"/>
              </a:rPr>
              <a:t>Brightline West Project Update</a:t>
            </a:r>
            <a:endParaRPr lang="en-US" sz="1059" dirty="0">
              <a:solidFill>
                <a:srgbClr val="FFFFFF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charset="0"/>
            </a:endParaRPr>
          </a:p>
          <a:p>
            <a:pPr defTabSz="91450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charset="0"/>
              </a:rPr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681918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D2D18F-6362-4BF3-9751-3BD7B3552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C82F9-87A2-4CA5-8944-C064A7055999}"/>
              </a:ext>
            </a:extLst>
          </p:cNvPr>
          <p:cNvSpPr/>
          <p:nvPr/>
        </p:nvSpPr>
        <p:spPr>
          <a:xfrm>
            <a:off x="10268688" y="3776286"/>
            <a:ext cx="1869358" cy="671806"/>
          </a:xfrm>
          <a:prstGeom prst="rect">
            <a:avLst/>
          </a:prstGeom>
          <a:solidFill>
            <a:srgbClr val="FDDA02"/>
          </a:solidFill>
          <a:ln>
            <a:solidFill>
              <a:srgbClr val="FDD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363636"/>
                </a:solidFill>
                <a:latin typeface="Century Gothic" panose="020B0502020202020204" pitchFamily="34" charset="0"/>
              </a:rPr>
              <a:t>I-15 and Sloan Interchange</a:t>
            </a:r>
          </a:p>
        </p:txBody>
      </p:sp>
      <p:pic>
        <p:nvPicPr>
          <p:cNvPr id="8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3700B612-D89C-4879-9825-D6AFE317C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69" y="477078"/>
            <a:ext cx="8926635" cy="586298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53B73E-D8DA-45F2-B2FE-FC252583F4E1}"/>
              </a:ext>
            </a:extLst>
          </p:cNvPr>
          <p:cNvCxnSpPr>
            <a:cxnSpLocks/>
          </p:cNvCxnSpPr>
          <p:nvPr/>
        </p:nvCxnSpPr>
        <p:spPr>
          <a:xfrm flipH="1" flipV="1">
            <a:off x="8509518" y="3429000"/>
            <a:ext cx="2743201" cy="377890"/>
          </a:xfrm>
          <a:prstGeom prst="straightConnector1">
            <a:avLst/>
          </a:prstGeom>
          <a:ln w="57150">
            <a:solidFill>
              <a:srgbClr val="FDDA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58DAB46-72E5-F87E-B4DB-D87AA2E8128E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Planned Maintenance Facility (Depot) Site</a:t>
            </a:r>
          </a:p>
        </p:txBody>
      </p:sp>
    </p:spTree>
    <p:extLst>
      <p:ext uri="{BB962C8B-B14F-4D97-AF65-F5344CB8AC3E}">
        <p14:creationId xmlns:p14="http://schemas.microsoft.com/office/powerpoint/2010/main" val="99250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CD12-5B42-40A6-8ED3-3F9B7630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Train Control System (ETCS)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7042A-AEA0-438A-AD4F-A7A1B306A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C4080-E607-409E-9AB7-A3FF379B4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" t="5161" r="3526"/>
          <a:stretch/>
        </p:blipFill>
        <p:spPr>
          <a:xfrm>
            <a:off x="1732071" y="2499276"/>
            <a:ext cx="8625189" cy="3793242"/>
          </a:xfrm>
          <a:prstGeom prst="rect">
            <a:avLst/>
          </a:prstGeom>
        </p:spPr>
      </p:pic>
      <p:pic>
        <p:nvPicPr>
          <p:cNvPr id="1026" name="Picture 2" descr="Zugbeeinflussungssystem S-Bahn Berlin - Wikiwand">
            <a:extLst>
              <a:ext uri="{FF2B5EF4-FFF2-40B4-BE49-F238E27FC236}">
                <a16:creationId xmlns:a16="http://schemas.microsoft.com/office/drawing/2014/main" id="{C0F6210E-8FB2-46B1-A60B-30F33467C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15290"/>
          <a:stretch/>
        </p:blipFill>
        <p:spPr bwMode="auto">
          <a:xfrm>
            <a:off x="8005094" y="1373019"/>
            <a:ext cx="2543917" cy="22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44D112-C177-5A6D-DD34-55F8FF8FA3CA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Train Control (Signaling)</a:t>
            </a:r>
          </a:p>
        </p:txBody>
      </p:sp>
    </p:spTree>
    <p:extLst>
      <p:ext uri="{BB962C8B-B14F-4D97-AF65-F5344CB8AC3E}">
        <p14:creationId xmlns:p14="http://schemas.microsoft.com/office/powerpoint/2010/main" val="114353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40A46-1C99-46CF-A81D-A61E090FC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D47DA-D29F-4CFA-B463-B1C6425F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206" y="2160074"/>
            <a:ext cx="8763560" cy="29604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5504E0-3C6E-472D-811F-B5D7952F8B57}"/>
              </a:ext>
            </a:extLst>
          </p:cNvPr>
          <p:cNvSpPr/>
          <p:nvPr/>
        </p:nvSpPr>
        <p:spPr>
          <a:xfrm>
            <a:off x="3743343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C810CA-58B1-48EB-A0DE-2732A11F11FE}"/>
              </a:ext>
            </a:extLst>
          </p:cNvPr>
          <p:cNvSpPr/>
          <p:nvPr/>
        </p:nvSpPr>
        <p:spPr>
          <a:xfrm>
            <a:off x="7990376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83AD45-0DAC-4F41-B4E2-64AA3D9CAE1F}"/>
              </a:ext>
            </a:extLst>
          </p:cNvPr>
          <p:cNvSpPr/>
          <p:nvPr/>
        </p:nvSpPr>
        <p:spPr>
          <a:xfrm>
            <a:off x="5382585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B92BEC-BD9D-47B6-BCF3-885815906855}"/>
              </a:ext>
            </a:extLst>
          </p:cNvPr>
          <p:cNvSpPr/>
          <p:nvPr/>
        </p:nvSpPr>
        <p:spPr>
          <a:xfrm>
            <a:off x="6046564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19D25D-FCCE-40E3-ACB8-40ECACC0C9B4}"/>
              </a:ext>
            </a:extLst>
          </p:cNvPr>
          <p:cNvSpPr/>
          <p:nvPr/>
        </p:nvSpPr>
        <p:spPr>
          <a:xfrm>
            <a:off x="9176449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B320AA-093B-4453-8E36-78B5902F8A26}"/>
              </a:ext>
            </a:extLst>
          </p:cNvPr>
          <p:cNvSpPr/>
          <p:nvPr/>
        </p:nvSpPr>
        <p:spPr>
          <a:xfrm>
            <a:off x="4195469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4708F2-760A-48AC-A6CE-AE829AC2A080}"/>
              </a:ext>
            </a:extLst>
          </p:cNvPr>
          <p:cNvSpPr/>
          <p:nvPr/>
        </p:nvSpPr>
        <p:spPr>
          <a:xfrm>
            <a:off x="7446554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2EAA1F-2E01-408D-A2AE-16285B493126}"/>
              </a:ext>
            </a:extLst>
          </p:cNvPr>
          <p:cNvSpPr/>
          <p:nvPr/>
        </p:nvSpPr>
        <p:spPr>
          <a:xfrm>
            <a:off x="9953512" y="3477411"/>
            <a:ext cx="3182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B23394-F463-4B45-8E5B-03EF3E7CD325}"/>
              </a:ext>
            </a:extLst>
          </p:cNvPr>
          <p:cNvSpPr/>
          <p:nvPr/>
        </p:nvSpPr>
        <p:spPr>
          <a:xfrm>
            <a:off x="2118819" y="3522539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9DD8F-044D-4D0A-B63E-0E2D2790F641}"/>
              </a:ext>
            </a:extLst>
          </p:cNvPr>
          <p:cNvSpPr/>
          <p:nvPr/>
        </p:nvSpPr>
        <p:spPr>
          <a:xfrm>
            <a:off x="1662572" y="3522539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FC7C32-117E-4F45-B8FB-9054F8CC17A1}"/>
              </a:ext>
            </a:extLst>
          </p:cNvPr>
          <p:cNvSpPr/>
          <p:nvPr/>
        </p:nvSpPr>
        <p:spPr>
          <a:xfrm>
            <a:off x="2694273" y="3014414"/>
            <a:ext cx="594436" cy="1328496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5DC120-C83C-4DA5-82F0-77070EF24EE2}"/>
              </a:ext>
            </a:extLst>
          </p:cNvPr>
          <p:cNvSpPr/>
          <p:nvPr/>
        </p:nvSpPr>
        <p:spPr>
          <a:xfrm>
            <a:off x="8448244" y="3061679"/>
            <a:ext cx="594436" cy="1328496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A77BFC-0C61-49F0-AB6A-367514CDAD07}"/>
              </a:ext>
            </a:extLst>
          </p:cNvPr>
          <p:cNvSpPr/>
          <p:nvPr/>
        </p:nvSpPr>
        <p:spPr>
          <a:xfrm>
            <a:off x="4665016" y="3014414"/>
            <a:ext cx="594436" cy="1328496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D3C4FC-5C42-4EA2-9609-E0DDC778EA31}"/>
              </a:ext>
            </a:extLst>
          </p:cNvPr>
          <p:cNvSpPr/>
          <p:nvPr/>
        </p:nvSpPr>
        <p:spPr>
          <a:xfrm>
            <a:off x="6670256" y="3477411"/>
            <a:ext cx="590872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126ECA-D37A-46E1-AC35-ADE343F7427D}"/>
              </a:ext>
            </a:extLst>
          </p:cNvPr>
          <p:cNvSpPr txBox="1"/>
          <p:nvPr/>
        </p:nvSpPr>
        <p:spPr>
          <a:xfrm>
            <a:off x="2357733" y="1602249"/>
            <a:ext cx="74765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ATS Sites – Voltage boosting to maintain Traction power voltage </a:t>
            </a:r>
            <a:endParaRPr lang="en-US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AF0264-331F-4D20-8944-097B4C21F620}"/>
              </a:ext>
            </a:extLst>
          </p:cNvPr>
          <p:cNvSpPr txBox="1"/>
          <p:nvPr/>
        </p:nvSpPr>
        <p:spPr>
          <a:xfrm>
            <a:off x="2371746" y="1341322"/>
            <a:ext cx="63800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Feed in Sites – Location of Traction power substations </a:t>
            </a:r>
            <a:endParaRPr 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BB5372-52F6-4765-AE4B-7F6CF5A37B42}"/>
              </a:ext>
            </a:extLst>
          </p:cNvPr>
          <p:cNvSpPr/>
          <p:nvPr/>
        </p:nvSpPr>
        <p:spPr>
          <a:xfrm>
            <a:off x="9445230" y="2163778"/>
            <a:ext cx="594436" cy="1265223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1F64ED-A5B9-497B-B746-C0D3680AD2CD}"/>
              </a:ext>
            </a:extLst>
          </p:cNvPr>
          <p:cNvSpPr txBox="1"/>
          <p:nvPr/>
        </p:nvSpPr>
        <p:spPr>
          <a:xfrm>
            <a:off x="8448244" y="2842195"/>
            <a:ext cx="6268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Ivanpah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6EEAAF-A215-4F7E-B137-401F15E23720}"/>
              </a:ext>
            </a:extLst>
          </p:cNvPr>
          <p:cNvSpPr txBox="1"/>
          <p:nvPr/>
        </p:nvSpPr>
        <p:spPr>
          <a:xfrm>
            <a:off x="4661350" y="2638898"/>
            <a:ext cx="5981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Tortilla Kramer 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C6D749-6992-4D5A-8A68-D079D036E083}"/>
              </a:ext>
            </a:extLst>
          </p:cNvPr>
          <p:cNvSpPr txBox="1"/>
          <p:nvPr/>
        </p:nvSpPr>
        <p:spPr>
          <a:xfrm>
            <a:off x="2694273" y="2794930"/>
            <a:ext cx="6753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Hesperia 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80588C-9613-4D1C-A5C9-AC2426761DA8}"/>
              </a:ext>
            </a:extLst>
          </p:cNvPr>
          <p:cNvSpPr txBox="1"/>
          <p:nvPr/>
        </p:nvSpPr>
        <p:spPr>
          <a:xfrm>
            <a:off x="9535216" y="1933346"/>
            <a:ext cx="59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VMF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BB89C-3EF9-4527-BE7A-92B4C3D6B480}"/>
              </a:ext>
            </a:extLst>
          </p:cNvPr>
          <p:cNvSpPr txBox="1"/>
          <p:nvPr/>
        </p:nvSpPr>
        <p:spPr>
          <a:xfrm>
            <a:off x="1631043" y="4808046"/>
            <a:ext cx="4877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Rancho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AF1B20-C863-441C-9D45-3B127421BF66}"/>
              </a:ext>
            </a:extLst>
          </p:cNvPr>
          <p:cNvSpPr txBox="1"/>
          <p:nvPr/>
        </p:nvSpPr>
        <p:spPr>
          <a:xfrm>
            <a:off x="3743343" y="4935882"/>
            <a:ext cx="63291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Victorville</a:t>
            </a:r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9C7B06-5BDC-4E54-95AE-50D896B2B91B}"/>
              </a:ext>
            </a:extLst>
          </p:cNvPr>
          <p:cNvSpPr txBox="1"/>
          <p:nvPr/>
        </p:nvSpPr>
        <p:spPr>
          <a:xfrm>
            <a:off x="9909598" y="4878872"/>
            <a:ext cx="63291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Las Vegas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A3D7723-76C6-48CF-9B60-E8ADEBAF7F35}"/>
              </a:ext>
            </a:extLst>
          </p:cNvPr>
          <p:cNvSpPr/>
          <p:nvPr/>
        </p:nvSpPr>
        <p:spPr>
          <a:xfrm>
            <a:off x="1706955" y="1618321"/>
            <a:ext cx="591063" cy="191717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71297A6-CC56-4F67-A34F-4CC1BF1D536E}"/>
              </a:ext>
            </a:extLst>
          </p:cNvPr>
          <p:cNvSpPr/>
          <p:nvPr/>
        </p:nvSpPr>
        <p:spPr>
          <a:xfrm>
            <a:off x="1706954" y="1367323"/>
            <a:ext cx="594436" cy="191717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394716F-A569-C361-F7B3-3CB4BBF4FA0E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Power Supply</a:t>
            </a:r>
          </a:p>
        </p:txBody>
      </p:sp>
    </p:spTree>
    <p:extLst>
      <p:ext uri="{BB962C8B-B14F-4D97-AF65-F5344CB8AC3E}">
        <p14:creationId xmlns:p14="http://schemas.microsoft.com/office/powerpoint/2010/main" val="883516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large ceiling and a large round light fixture&#10;&#10;Description automatically generated with medium confidence">
            <a:extLst>
              <a:ext uri="{FF2B5EF4-FFF2-40B4-BE49-F238E27FC236}">
                <a16:creationId xmlns:a16="http://schemas.microsoft.com/office/drawing/2014/main" id="{6CC2E4B3-1C20-209C-1397-16C7747ED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614" y="4582817"/>
            <a:ext cx="3980029" cy="2030819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ED723B2-FCAD-DEE2-0BE6-14617983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95" y="18962"/>
            <a:ext cx="11123595" cy="477078"/>
          </a:xfrm>
        </p:spPr>
        <p:txBody>
          <a:bodyPr/>
          <a:lstStyle/>
          <a:p>
            <a:r>
              <a:rPr lang="en-US" sz="1800" dirty="0"/>
              <a:t>Las Vegas Station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70C35F7-CD7F-86A3-F611-32629DB8D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4" y="6600500"/>
            <a:ext cx="483915" cy="269389"/>
          </a:xfrm>
        </p:spPr>
        <p:txBody>
          <a:bodyPr/>
          <a:lstStyle/>
          <a:p>
            <a:pPr defTabSz="1219169" hangingPunct="0"/>
            <a:fld id="{BA7DBB76-175D-1245-85F2-011672EF83D4}" type="slidenum">
              <a:rPr lang="en-US" kern="0">
                <a:solidFill>
                  <a:srgbClr val="FFFFFF"/>
                </a:solidFill>
                <a:sym typeface="Helvetica Neue"/>
              </a:rPr>
              <a:pPr defTabSz="1219169" hangingPunct="0"/>
              <a:t>13</a:t>
            </a:fld>
            <a:endParaRPr lang="en-US" kern="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4AC789-B587-FB82-4153-C6D4EA82378E}"/>
              </a:ext>
            </a:extLst>
          </p:cNvPr>
          <p:cNvSpPr/>
          <p:nvPr/>
        </p:nvSpPr>
        <p:spPr>
          <a:xfrm>
            <a:off x="1667613" y="496040"/>
            <a:ext cx="3062815" cy="57327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90A4CAF-8515-B446-8FEF-367C87B4FA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7801" y="698617"/>
            <a:ext cx="2822438" cy="5291801"/>
          </a:xfrm>
          <a:prstGeom prst="rect">
            <a:avLst/>
          </a:prstGeom>
        </p:spPr>
      </p:pic>
      <p:pic>
        <p:nvPicPr>
          <p:cNvPr id="9" name="Picture 8" descr="A picture containing outdoor, sky, nature, shore&#10;&#10;Description automatically generated">
            <a:extLst>
              <a:ext uri="{FF2B5EF4-FFF2-40B4-BE49-F238E27FC236}">
                <a16:creationId xmlns:a16="http://schemas.microsoft.com/office/drawing/2014/main" id="{F8AB14F6-F3E9-29AD-64F1-30DC41388B0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2"/>
          <a:stretch/>
        </p:blipFill>
        <p:spPr>
          <a:xfrm>
            <a:off x="7043980" y="566836"/>
            <a:ext cx="3963663" cy="1920239"/>
          </a:xfrm>
          <a:prstGeom prst="rect">
            <a:avLst/>
          </a:prstGeom>
          <a:ln w="19050">
            <a:solidFill>
              <a:srgbClr val="5DBA47"/>
            </a:solidFill>
          </a:ln>
        </p:spPr>
      </p:pic>
      <p:pic>
        <p:nvPicPr>
          <p:cNvPr id="11" name="Picture 10" descr="A train pulling into a station&#10;&#10;Description automatically generated with medium confidence">
            <a:extLst>
              <a:ext uri="{FF2B5EF4-FFF2-40B4-BE49-F238E27FC236}">
                <a16:creationId xmlns:a16="http://schemas.microsoft.com/office/drawing/2014/main" id="{6ACF7871-7763-81BB-B8F4-4FD9B5DDCAC6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6968"/>
          <a:stretch/>
        </p:blipFill>
        <p:spPr>
          <a:xfrm>
            <a:off x="7042560" y="2575618"/>
            <a:ext cx="3961701" cy="192024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A9DD04-F932-9EB2-9064-DE979477CFB8}"/>
              </a:ext>
            </a:extLst>
          </p:cNvPr>
          <p:cNvSpPr txBox="1"/>
          <p:nvPr/>
        </p:nvSpPr>
        <p:spPr>
          <a:xfrm>
            <a:off x="7027614" y="719294"/>
            <a:ext cx="2270498" cy="276999"/>
          </a:xfrm>
          <a:prstGeom prst="rect">
            <a:avLst/>
          </a:prstGeom>
          <a:solidFill>
            <a:srgbClr val="5DBA47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PT Demi" panose="020B0702020204020303" pitchFamily="34" charset="0"/>
              </a:rPr>
              <a:t>Las Vegas station aerial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EA170-7357-AC1B-8502-880BAD632558}"/>
              </a:ext>
            </a:extLst>
          </p:cNvPr>
          <p:cNvSpPr txBox="1"/>
          <p:nvPr/>
        </p:nvSpPr>
        <p:spPr>
          <a:xfrm>
            <a:off x="7027614" y="2726239"/>
            <a:ext cx="1612952" cy="276999"/>
          </a:xfrm>
          <a:prstGeom prst="rect">
            <a:avLst/>
          </a:prstGeom>
          <a:solidFill>
            <a:srgbClr val="5DBA47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PT Demi" panose="020B0702020204020303" pitchFamily="34" charset="0"/>
              </a:rPr>
              <a:t>Station exterior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9247FE-84C5-0A44-4F0B-CFF04D5CDADE}"/>
              </a:ext>
            </a:extLst>
          </p:cNvPr>
          <p:cNvSpPr txBox="1"/>
          <p:nvPr/>
        </p:nvSpPr>
        <p:spPr>
          <a:xfrm>
            <a:off x="7027614" y="4731676"/>
            <a:ext cx="1612952" cy="276999"/>
          </a:xfrm>
          <a:prstGeom prst="rect">
            <a:avLst/>
          </a:prstGeom>
          <a:solidFill>
            <a:srgbClr val="5DBA47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PT Demi" panose="020B0702020204020303" pitchFamily="34" charset="0"/>
              </a:rPr>
              <a:t>Station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1FFA-C0BA-1F4F-B074-4AA93795DA70}"/>
              </a:ext>
            </a:extLst>
          </p:cNvPr>
          <p:cNvSpPr/>
          <p:nvPr/>
        </p:nvSpPr>
        <p:spPr>
          <a:xfrm>
            <a:off x="3623029" y="3611509"/>
            <a:ext cx="778329" cy="359229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" b="1" dirty="0">
                <a:solidFill>
                  <a:srgbClr val="666767"/>
                </a:solidFill>
              </a:rPr>
              <a:t>HARRY REID INTERNATIONAL AIRPORT</a:t>
            </a:r>
          </a:p>
        </p:txBody>
      </p:sp>
    </p:spTree>
    <p:extLst>
      <p:ext uri="{BB962C8B-B14F-4D97-AF65-F5344CB8AC3E}">
        <p14:creationId xmlns:p14="http://schemas.microsoft.com/office/powerpoint/2010/main" val="3603527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yellow and black signs&#10;&#10;Description automatically generated with medium confidence">
            <a:extLst>
              <a:ext uri="{FF2B5EF4-FFF2-40B4-BE49-F238E27FC236}">
                <a16:creationId xmlns:a16="http://schemas.microsoft.com/office/drawing/2014/main" id="{51C2EEE1-15A1-69CF-B613-5800563B3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8" y="3423623"/>
            <a:ext cx="5054825" cy="2843339"/>
          </a:xfrm>
          <a:prstGeom prst="rect">
            <a:avLst/>
          </a:prstGeom>
          <a:ln w="19050">
            <a:solidFill>
              <a:srgbClr val="5DBA47"/>
            </a:solidFill>
          </a:ln>
        </p:spPr>
      </p:pic>
      <p:pic>
        <p:nvPicPr>
          <p:cNvPr id="8" name="Picture 7" descr="A long shot of a road&#10;&#10;Description automatically generated">
            <a:extLst>
              <a:ext uri="{FF2B5EF4-FFF2-40B4-BE49-F238E27FC236}">
                <a16:creationId xmlns:a16="http://schemas.microsoft.com/office/drawing/2014/main" id="{045B5F34-5C36-B028-894C-E58CD744F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8" y="485914"/>
            <a:ext cx="5054825" cy="2843340"/>
          </a:xfrm>
          <a:prstGeom prst="rect">
            <a:avLst/>
          </a:prstGeom>
          <a:ln w="19050">
            <a:solidFill>
              <a:srgbClr val="5DBA47"/>
            </a:solidFill>
          </a:ln>
        </p:spPr>
      </p:pic>
      <p:pic>
        <p:nvPicPr>
          <p:cNvPr id="4" name="Picture 3" descr="A building with a train on it&#10;&#10;Description automatically generated">
            <a:extLst>
              <a:ext uri="{FF2B5EF4-FFF2-40B4-BE49-F238E27FC236}">
                <a16:creationId xmlns:a16="http://schemas.microsoft.com/office/drawing/2014/main" id="{20B6B07F-F3DC-7B10-75AC-630DC0842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669" y="510766"/>
            <a:ext cx="5154963" cy="2898533"/>
          </a:xfrm>
          <a:prstGeom prst="rect">
            <a:avLst/>
          </a:prstGeom>
          <a:ln w="19050">
            <a:solidFill>
              <a:srgbClr val="5DBA47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6A3020-E6DF-60F9-D4AE-BAE88B980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95" y="18962"/>
            <a:ext cx="11123595" cy="477078"/>
          </a:xfrm>
        </p:spPr>
        <p:txBody>
          <a:bodyPr/>
          <a:lstStyle/>
          <a:p>
            <a:r>
              <a:rPr lang="en-US" sz="1800" dirty="0"/>
              <a:t>California Stations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7A6E68C-8DB2-33D1-3A32-5AD255FD1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4" y="6600500"/>
            <a:ext cx="483915" cy="269389"/>
          </a:xfrm>
        </p:spPr>
        <p:txBody>
          <a:bodyPr/>
          <a:lstStyle/>
          <a:p>
            <a:pPr defTabSz="1219169" hangingPunct="0"/>
            <a:fld id="{BA7DBB76-175D-1245-85F2-011672EF83D4}" type="slidenum">
              <a:rPr lang="en-US" kern="0">
                <a:solidFill>
                  <a:srgbClr val="FFFFFF"/>
                </a:solidFill>
                <a:sym typeface="Helvetica Neue"/>
              </a:rPr>
              <a:pPr defTabSz="1219169" hangingPunct="0"/>
              <a:t>14</a:t>
            </a:fld>
            <a:endParaRPr lang="en-US" kern="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7B55C7-347F-FA93-5282-59ECE70294C7}"/>
              </a:ext>
            </a:extLst>
          </p:cNvPr>
          <p:cNvSpPr txBox="1"/>
          <p:nvPr/>
        </p:nvSpPr>
        <p:spPr>
          <a:xfrm>
            <a:off x="638179" y="485914"/>
            <a:ext cx="3984063" cy="276999"/>
          </a:xfrm>
          <a:prstGeom prst="rect">
            <a:avLst/>
          </a:prstGeom>
          <a:solidFill>
            <a:srgbClr val="5DBA47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PT Demi" panose="020B0702020204020303" pitchFamily="34" charset="0"/>
              </a:rPr>
              <a:t>Victor Valley (similar Hesperia) in-line station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32E3D3-176C-32FA-38A0-82E2EE33D8B8}"/>
              </a:ext>
            </a:extLst>
          </p:cNvPr>
          <p:cNvSpPr txBox="1"/>
          <p:nvPr/>
        </p:nvSpPr>
        <p:spPr>
          <a:xfrm>
            <a:off x="633186" y="3423624"/>
            <a:ext cx="3984063" cy="276999"/>
          </a:xfrm>
          <a:prstGeom prst="rect">
            <a:avLst/>
          </a:prstGeom>
          <a:solidFill>
            <a:srgbClr val="5DBA47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PT Demi" panose="020B0702020204020303" pitchFamily="34" charset="0"/>
              </a:rPr>
              <a:t>Rancho Cucamonga station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52ECA5-782F-87FF-0BEF-2EDFFD523FAD}"/>
              </a:ext>
            </a:extLst>
          </p:cNvPr>
          <p:cNvSpPr txBox="1"/>
          <p:nvPr/>
        </p:nvSpPr>
        <p:spPr>
          <a:xfrm>
            <a:off x="6581670" y="503082"/>
            <a:ext cx="3984063" cy="276999"/>
          </a:xfrm>
          <a:prstGeom prst="rect">
            <a:avLst/>
          </a:prstGeom>
          <a:solidFill>
            <a:srgbClr val="5DBA47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utura PT Demi" panose="020B0702020204020303" pitchFamily="34" charset="0"/>
              </a:rPr>
              <a:t>Rancho Cucamonga station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8C64FD-74B4-EE79-A9E4-6922FE699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58" y="3996096"/>
            <a:ext cx="1413551" cy="14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9F7A806-C23B-126E-643D-4D00F7C37965}"/>
              </a:ext>
            </a:extLst>
          </p:cNvPr>
          <p:cNvSpPr txBox="1">
            <a:spLocks/>
          </p:cNvSpPr>
          <p:nvPr/>
        </p:nvSpPr>
        <p:spPr>
          <a:xfrm rot="10800000" flipV="1">
            <a:off x="7976996" y="3965371"/>
            <a:ext cx="4001594" cy="195558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700" b="1" u="sng" dirty="0">
                <a:solidFill>
                  <a:srgbClr val="363636"/>
                </a:solidFill>
              </a:rPr>
              <a:t>COORDINATION WITH METROLINK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363636"/>
                </a:solidFill>
              </a:rPr>
              <a:t>TIMETABLE SCHEDULING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363636"/>
                </a:solidFill>
              </a:rPr>
              <a:t>SEAMLESS TRANSFERS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363636"/>
                </a:solidFill>
              </a:rPr>
              <a:t>TICKETING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363636"/>
                </a:solidFill>
              </a:rPr>
              <a:t>BRANDING</a:t>
            </a:r>
          </a:p>
          <a:p>
            <a:pPr marL="0" indent="0" defTabSz="914400">
              <a:buNone/>
            </a:pPr>
            <a:endParaRPr lang="en-US" sz="1700" b="1" dirty="0">
              <a:solidFill>
                <a:srgbClr val="363636"/>
              </a:solidFill>
            </a:endParaRPr>
          </a:p>
          <a:p>
            <a:pPr marL="342900" lvl="1" indent="0" defTabSz="914400">
              <a:buNone/>
            </a:pPr>
            <a:endParaRPr lang="en-US" sz="1700" b="1" dirty="0">
              <a:solidFill>
                <a:srgbClr val="363636"/>
              </a:solidFill>
            </a:endParaRPr>
          </a:p>
          <a:p>
            <a:pPr marL="342900" lvl="1" indent="0" defTabSz="914400">
              <a:buNone/>
            </a:pPr>
            <a:endParaRPr lang="en-US" sz="1700" dirty="0">
              <a:solidFill>
                <a:srgbClr val="363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9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3CFE9-C31F-0E4A-3677-0A990A949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group of people standing in front of a yellow and green banner&#10;&#10;Description automatically generated">
            <a:extLst>
              <a:ext uri="{FF2B5EF4-FFF2-40B4-BE49-F238E27FC236}">
                <a16:creationId xmlns:a16="http://schemas.microsoft.com/office/drawing/2014/main" id="{14C4A6F3-B997-FEF2-709F-8448A95E9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0" y="940982"/>
            <a:ext cx="6802988" cy="45347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51A928-6DFD-B3DD-326E-4422E8D1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05" y="-29786"/>
            <a:ext cx="6544745" cy="477078"/>
          </a:xfrm>
        </p:spPr>
        <p:txBody>
          <a:bodyPr/>
          <a:lstStyle/>
          <a:p>
            <a:r>
              <a:rPr lang="en-US" dirty="0"/>
              <a:t>Groundbreaking – April 22, 2024</a:t>
            </a:r>
          </a:p>
        </p:txBody>
      </p:sp>
      <p:pic>
        <p:nvPicPr>
          <p:cNvPr id="11" name="Picture 10" descr="A person standing at a podium with a group of people holding signs&#10;&#10;Description automatically generated">
            <a:extLst>
              <a:ext uri="{FF2B5EF4-FFF2-40B4-BE49-F238E27FC236}">
                <a16:creationId xmlns:a16="http://schemas.microsoft.com/office/drawing/2014/main" id="{C54EF601-1C79-81FE-8DA9-29ABC131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389" y="680484"/>
            <a:ext cx="3740004" cy="2493336"/>
          </a:xfrm>
          <a:prstGeom prst="rect">
            <a:avLst/>
          </a:prstGeom>
        </p:spPr>
      </p:pic>
      <p:pic>
        <p:nvPicPr>
          <p:cNvPr id="13" name="Picture 12" descr="A blue sign with white text on it&#10;&#10;Description automatically generated">
            <a:extLst>
              <a:ext uri="{FF2B5EF4-FFF2-40B4-BE49-F238E27FC236}">
                <a16:creationId xmlns:a16="http://schemas.microsoft.com/office/drawing/2014/main" id="{F965C9ED-E655-7BFE-A2FC-5C60A7883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389" y="3348666"/>
            <a:ext cx="3740004" cy="24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6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B28D-494D-5C23-9857-570676A0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05" y="-29786"/>
            <a:ext cx="6544745" cy="477078"/>
          </a:xfrm>
        </p:spPr>
        <p:txBody>
          <a:bodyPr/>
          <a:lstStyle/>
          <a:p>
            <a:r>
              <a:rPr lang="en-US" dirty="0"/>
              <a:t>Positioned for Service in 2028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04B7-8535-DA47-D391-96ADA148F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96CFF2-E70F-3703-44D3-43B9E9DD5159}"/>
              </a:ext>
            </a:extLst>
          </p:cNvPr>
          <p:cNvSpPr/>
          <p:nvPr/>
        </p:nvSpPr>
        <p:spPr>
          <a:xfrm>
            <a:off x="856250" y="679327"/>
            <a:ext cx="7022221" cy="5553522"/>
          </a:xfrm>
          <a:prstGeom prst="rect">
            <a:avLst/>
          </a:prstGeom>
          <a:solidFill>
            <a:schemeClr val="bg1">
              <a:lumMod val="95000"/>
              <a:alpha val="51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E93EB-2347-490E-616E-720B2B277072}"/>
              </a:ext>
            </a:extLst>
          </p:cNvPr>
          <p:cNvSpPr txBox="1"/>
          <p:nvPr/>
        </p:nvSpPr>
        <p:spPr>
          <a:xfrm>
            <a:off x="914335" y="920814"/>
            <a:ext cx="6887750" cy="290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358" lvl="1">
              <a:spcBef>
                <a:spcPts val="1200"/>
              </a:spcBef>
              <a:spcAft>
                <a:spcPts val="220"/>
              </a:spcAft>
              <a:buClr>
                <a:schemeClr val="tx1"/>
              </a:buClr>
            </a:pPr>
            <a:r>
              <a:rPr lang="en-US" sz="24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$12B project, </a:t>
            </a:r>
            <a:r>
              <a:rPr lang="en-US" sz="1600" dirty="0">
                <a:latin typeface="Century Gothic" panose="020B0502020202020204" pitchFamily="34" charset="0"/>
              </a:rPr>
              <a:t>mostly to be funded by private dollars</a:t>
            </a:r>
          </a:p>
          <a:p>
            <a:pPr marL="66358" lvl="1">
              <a:spcBef>
                <a:spcPts val="1200"/>
              </a:spcBef>
              <a:spcAft>
                <a:spcPts val="220"/>
              </a:spcAft>
              <a:buClr>
                <a:schemeClr val="tx1"/>
              </a:buClr>
            </a:pPr>
            <a:r>
              <a:rPr lang="en-US" sz="1600" dirty="0">
                <a:latin typeface="Century Gothic" panose="020B0502020202020204" pitchFamily="34" charset="0"/>
              </a:rPr>
              <a:t>Already invested </a:t>
            </a:r>
            <a:r>
              <a:rPr lang="en-US" sz="24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~$600M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66358" lvl="1">
              <a:spcBef>
                <a:spcPts val="1200"/>
              </a:spcBef>
              <a:spcAft>
                <a:spcPts val="220"/>
              </a:spcAft>
              <a:buClr>
                <a:schemeClr val="tx1"/>
              </a:buClr>
            </a:pPr>
            <a:r>
              <a:rPr lang="en-US" sz="1600" b="1" i="1" u="sng" dirty="0">
                <a:latin typeface="Century Gothic" panose="020B0502020202020204" pitchFamily="34" charset="0"/>
              </a:rPr>
              <a:t>Awarded </a:t>
            </a:r>
            <a:r>
              <a:rPr lang="en-US" sz="2400" b="1" i="1" u="sng" dirty="0">
                <a:solidFill>
                  <a:srgbClr val="5DBA47"/>
                </a:solidFill>
                <a:latin typeface="Century Gothic" panose="020B0502020202020204" pitchFamily="34" charset="0"/>
              </a:rPr>
              <a:t>$3B </a:t>
            </a:r>
            <a:r>
              <a:rPr lang="en-US" sz="1600" b="1" i="1" u="sng" dirty="0">
                <a:latin typeface="Century Gothic" panose="020B0502020202020204" pitchFamily="34" charset="0"/>
              </a:rPr>
              <a:t>federal grant through NDOT</a:t>
            </a:r>
          </a:p>
          <a:p>
            <a:pPr marL="66358" lvl="1">
              <a:spcBef>
                <a:spcPts val="1200"/>
              </a:spcBef>
              <a:spcAft>
                <a:spcPts val="220"/>
              </a:spcAft>
              <a:buClr>
                <a:schemeClr val="tx1"/>
              </a:buClr>
            </a:pPr>
            <a:r>
              <a:rPr lang="en-US" sz="1600" dirty="0">
                <a:latin typeface="Century Gothic" panose="020B0502020202020204" pitchFamily="34" charset="0"/>
              </a:rPr>
              <a:t>Received </a:t>
            </a:r>
            <a:r>
              <a:rPr lang="en-US" sz="24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$25M </a:t>
            </a:r>
            <a:r>
              <a:rPr lang="en-US" sz="1600" dirty="0">
                <a:latin typeface="Century Gothic" panose="020B0502020202020204" pitchFamily="34" charset="0"/>
              </a:rPr>
              <a:t>RAISE grant through SBCTA for Hesperia and Victor Valley Stations</a:t>
            </a:r>
          </a:p>
          <a:p>
            <a:pPr marL="66358" lvl="1">
              <a:spcBef>
                <a:spcPts val="1200"/>
              </a:spcBef>
              <a:spcAft>
                <a:spcPts val="220"/>
              </a:spcAft>
              <a:buClr>
                <a:schemeClr val="tx1"/>
              </a:buClr>
            </a:pPr>
            <a:r>
              <a:rPr lang="en-US" sz="1600" dirty="0">
                <a:latin typeface="Century Gothic" panose="020B0502020202020204" pitchFamily="34" charset="0"/>
              </a:rPr>
              <a:t>Open in </a:t>
            </a:r>
            <a:r>
              <a:rPr lang="en-US" sz="24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~4 years</a:t>
            </a:r>
            <a:endParaRPr lang="en-US" sz="28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A6FCE4-E23D-B9E6-0C19-3543DBB91E5D}"/>
              </a:ext>
            </a:extLst>
          </p:cNvPr>
          <p:cNvSpPr/>
          <p:nvPr/>
        </p:nvSpPr>
        <p:spPr>
          <a:xfrm>
            <a:off x="985962" y="4654682"/>
            <a:ext cx="1613887" cy="534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lvl="1" algn="ctr">
              <a:buClr>
                <a:schemeClr val="tx1"/>
              </a:buClr>
            </a:pPr>
            <a:r>
              <a:rPr lang="en-US" sz="18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Land &amp; </a:t>
            </a:r>
          </a:p>
          <a:p>
            <a:pPr marL="0" lvl="1" algn="ctr">
              <a:buClr>
                <a:schemeClr val="tx1"/>
              </a:buClr>
            </a:pPr>
            <a:r>
              <a:rPr lang="en-US" sz="18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rights of way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3CC175-1DE1-1C89-A667-289514FB12CA}"/>
              </a:ext>
            </a:extLst>
          </p:cNvPr>
          <p:cNvSpPr/>
          <p:nvPr/>
        </p:nvSpPr>
        <p:spPr>
          <a:xfrm>
            <a:off x="3438400" y="4676743"/>
            <a:ext cx="1006362" cy="318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lvl="1" algn="ctr">
              <a:spcAft>
                <a:spcPts val="1200"/>
              </a:spcAft>
              <a:buClr>
                <a:schemeClr val="tx1"/>
              </a:buClr>
            </a:pPr>
            <a:r>
              <a:rPr lang="en-US" sz="18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Permits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5862ED-F6A5-C266-6670-CCFCED731224}"/>
              </a:ext>
            </a:extLst>
          </p:cNvPr>
          <p:cNvSpPr/>
          <p:nvPr/>
        </p:nvSpPr>
        <p:spPr>
          <a:xfrm>
            <a:off x="5156603" y="4663297"/>
            <a:ext cx="1720123" cy="534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66358" lvl="1" algn="ctr">
              <a:buClr>
                <a:schemeClr val="tx1"/>
              </a:buClr>
            </a:pPr>
            <a:r>
              <a:rPr lang="en-US" sz="18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Construction readiness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8F7104-0B7F-A8CE-BC83-C70D319DE768}"/>
              </a:ext>
            </a:extLst>
          </p:cNvPr>
          <p:cNvSpPr/>
          <p:nvPr/>
        </p:nvSpPr>
        <p:spPr>
          <a:xfrm>
            <a:off x="978181" y="4362741"/>
            <a:ext cx="1629448" cy="1682828"/>
          </a:xfrm>
          <a:prstGeom prst="rect">
            <a:avLst/>
          </a:prstGeom>
          <a:noFill/>
          <a:ln w="28575">
            <a:solidFill>
              <a:srgbClr val="5DB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4707A7-48B4-8BDB-3E12-40404B57E7BC}"/>
              </a:ext>
            </a:extLst>
          </p:cNvPr>
          <p:cNvSpPr/>
          <p:nvPr/>
        </p:nvSpPr>
        <p:spPr>
          <a:xfrm>
            <a:off x="3126857" y="4362741"/>
            <a:ext cx="1629448" cy="1682828"/>
          </a:xfrm>
          <a:prstGeom prst="rect">
            <a:avLst/>
          </a:prstGeom>
          <a:noFill/>
          <a:ln w="28575">
            <a:solidFill>
              <a:srgbClr val="5DB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8BB497-6810-DCEC-8692-B5AC0699FD06}"/>
              </a:ext>
            </a:extLst>
          </p:cNvPr>
          <p:cNvSpPr/>
          <p:nvPr/>
        </p:nvSpPr>
        <p:spPr>
          <a:xfrm>
            <a:off x="5256875" y="4362741"/>
            <a:ext cx="1629448" cy="1682828"/>
          </a:xfrm>
          <a:prstGeom prst="rect">
            <a:avLst/>
          </a:prstGeom>
          <a:noFill/>
          <a:ln w="28575">
            <a:solidFill>
              <a:srgbClr val="5DB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7"/>
          </a:p>
        </p:txBody>
      </p:sp>
      <p:pic>
        <p:nvPicPr>
          <p:cNvPr id="25" name="Graphic 24" descr="Marker outline">
            <a:extLst>
              <a:ext uri="{FF2B5EF4-FFF2-40B4-BE49-F238E27FC236}">
                <a16:creationId xmlns:a16="http://schemas.microsoft.com/office/drawing/2014/main" id="{FAD010F6-87EC-D1D4-EF0E-C569F7389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4983" y="5180678"/>
            <a:ext cx="735844" cy="735844"/>
          </a:xfrm>
          <a:prstGeom prst="rect">
            <a:avLst/>
          </a:prstGeom>
        </p:spPr>
      </p:pic>
      <p:pic>
        <p:nvPicPr>
          <p:cNvPr id="26" name="Graphic 25" descr="Diploma outline">
            <a:extLst>
              <a:ext uri="{FF2B5EF4-FFF2-40B4-BE49-F238E27FC236}">
                <a16:creationId xmlns:a16="http://schemas.microsoft.com/office/drawing/2014/main" id="{74337870-7012-D3CF-9EEB-BD2A6E960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4381" y="5124314"/>
            <a:ext cx="914400" cy="914400"/>
          </a:xfrm>
          <a:prstGeom prst="rect">
            <a:avLst/>
          </a:prstGeom>
        </p:spPr>
      </p:pic>
      <p:pic>
        <p:nvPicPr>
          <p:cNvPr id="27" name="Graphic 26" descr="Construction worker male outline">
            <a:extLst>
              <a:ext uri="{FF2B5EF4-FFF2-40B4-BE49-F238E27FC236}">
                <a16:creationId xmlns:a16="http://schemas.microsoft.com/office/drawing/2014/main" id="{FDF30CA6-B8E9-8082-1726-97C8EDA86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2987" y="5247597"/>
            <a:ext cx="657225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6EB1C-47BE-F663-858D-D820CB4C0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216504" y="3932827"/>
            <a:ext cx="413440" cy="4103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053EB3-4556-E1D3-4202-731917279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48961" y="3936490"/>
            <a:ext cx="413440" cy="4103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8DE13D-F4AD-F358-5611-EA59B102B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504278" y="3940972"/>
            <a:ext cx="413440" cy="410339"/>
          </a:xfrm>
          <a:prstGeom prst="rect">
            <a:avLst/>
          </a:prstGeom>
        </p:spPr>
      </p:pic>
      <p:pic>
        <p:nvPicPr>
          <p:cNvPr id="5" name="Picture 4" descr="A picture containing graphics, font, graphic design&#10;&#10;Description automatically generated">
            <a:extLst>
              <a:ext uri="{FF2B5EF4-FFF2-40B4-BE49-F238E27FC236}">
                <a16:creationId xmlns:a16="http://schemas.microsoft.com/office/drawing/2014/main" id="{E7ADDC06-214E-0E58-13F7-5F00D84CCA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4231" y="3306138"/>
            <a:ext cx="1721752" cy="4063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8E4F16-4895-3D3B-66D7-5D64999ABBE9}"/>
              </a:ext>
            </a:extLst>
          </p:cNvPr>
          <p:cNvSpPr/>
          <p:nvPr/>
        </p:nvSpPr>
        <p:spPr>
          <a:xfrm>
            <a:off x="10215797" y="3170387"/>
            <a:ext cx="1799314" cy="751844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E2EBC-48BC-F180-DA05-5544B6F53CDA}"/>
              </a:ext>
            </a:extLst>
          </p:cNvPr>
          <p:cNvSpPr txBox="1"/>
          <p:nvPr/>
        </p:nvSpPr>
        <p:spPr>
          <a:xfrm>
            <a:off x="9732805" y="3134324"/>
            <a:ext cx="540235" cy="755809"/>
          </a:xfrm>
          <a:prstGeom prst="roundRect">
            <a:avLst/>
          </a:prstGeom>
          <a:noFill/>
          <a:ln w="19050">
            <a:noFill/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4000" dirty="0">
                <a:solidFill>
                  <a:srgbClr val="363636"/>
                </a:solidFill>
                <a:latin typeface="Century Gothic" panose="020B0502020202020204" pitchFamily="34" charset="0"/>
              </a:rPr>
              <a:t>+</a:t>
            </a:r>
            <a:endParaRPr lang="en-US" sz="3200" dirty="0">
              <a:solidFill>
                <a:srgbClr val="36363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blue and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CFA9536-6672-91E0-02C9-E0C5E7F96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0921" y="3170387"/>
            <a:ext cx="1222572" cy="79155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A0BD0C-8C27-BD76-E76D-1C057B7C58F1}"/>
              </a:ext>
            </a:extLst>
          </p:cNvPr>
          <p:cNvSpPr/>
          <p:nvPr/>
        </p:nvSpPr>
        <p:spPr>
          <a:xfrm>
            <a:off x="8007823" y="3172275"/>
            <a:ext cx="1801368" cy="753603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12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9C7E3-10EA-49B5-8842-2BC0633C9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8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B12F5-1472-CBA8-ACA8-3876374D3F3B}"/>
              </a:ext>
            </a:extLst>
          </p:cNvPr>
          <p:cNvSpPr/>
          <p:nvPr/>
        </p:nvSpPr>
        <p:spPr>
          <a:xfrm>
            <a:off x="1063690" y="0"/>
            <a:ext cx="11128310" cy="13520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2C7A8B-3444-560E-1295-7931457E771D}"/>
              </a:ext>
            </a:extLst>
          </p:cNvPr>
          <p:cNvSpPr/>
          <p:nvPr/>
        </p:nvSpPr>
        <p:spPr>
          <a:xfrm>
            <a:off x="1244314" y="1687916"/>
            <a:ext cx="1390261" cy="1390261"/>
          </a:xfrm>
          <a:prstGeom prst="ellipse">
            <a:avLst/>
          </a:prstGeom>
          <a:noFill/>
          <a:ln w="19050">
            <a:solidFill>
              <a:srgbClr val="36363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Graphic 9" descr="Email outline">
            <a:extLst>
              <a:ext uri="{FF2B5EF4-FFF2-40B4-BE49-F238E27FC236}">
                <a16:creationId xmlns:a16="http://schemas.microsoft.com/office/drawing/2014/main" id="{C08F3868-0858-B668-262D-90BAE2D56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244" y="1925846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C886B1-10E6-F047-F3D8-3BFC040485CB}"/>
              </a:ext>
            </a:extLst>
          </p:cNvPr>
          <p:cNvSpPr txBox="1"/>
          <p:nvPr/>
        </p:nvSpPr>
        <p:spPr>
          <a:xfrm>
            <a:off x="4646069" y="522812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Contact Us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1F1E62-6EF0-9B0C-B775-4FA1437C1E6A}"/>
              </a:ext>
            </a:extLst>
          </p:cNvPr>
          <p:cNvCxnSpPr>
            <a:cxnSpLocks/>
          </p:cNvCxnSpPr>
          <p:nvPr/>
        </p:nvCxnSpPr>
        <p:spPr>
          <a:xfrm>
            <a:off x="7436502" y="845978"/>
            <a:ext cx="3926728" cy="0"/>
          </a:xfrm>
          <a:prstGeom prst="line">
            <a:avLst/>
          </a:prstGeom>
          <a:ln w="38100"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3368A9E-9D69-B56E-9CC5-27BD2F31AE17}"/>
              </a:ext>
            </a:extLst>
          </p:cNvPr>
          <p:cNvSpPr/>
          <p:nvPr/>
        </p:nvSpPr>
        <p:spPr>
          <a:xfrm rot="254319">
            <a:off x="252493" y="133693"/>
            <a:ext cx="1167065" cy="666026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737B1D-625F-157D-E532-E0A1CABFD8F3}"/>
              </a:ext>
            </a:extLst>
          </p:cNvPr>
          <p:cNvCxnSpPr>
            <a:cxnSpLocks/>
          </p:cNvCxnSpPr>
          <p:nvPr/>
        </p:nvCxnSpPr>
        <p:spPr>
          <a:xfrm>
            <a:off x="607950" y="845978"/>
            <a:ext cx="3926728" cy="0"/>
          </a:xfrm>
          <a:prstGeom prst="line">
            <a:avLst/>
          </a:prstGeom>
          <a:ln w="38100"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4435B5C-4BBE-79B9-7AC1-EDDE9455790E}"/>
              </a:ext>
            </a:extLst>
          </p:cNvPr>
          <p:cNvSpPr txBox="1"/>
          <p:nvPr/>
        </p:nvSpPr>
        <p:spPr>
          <a:xfrm>
            <a:off x="2938751" y="1952081"/>
            <a:ext cx="69920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363636"/>
                </a:solidFill>
                <a:latin typeface="Century Gothic" panose="020B0502020202020204" pitchFamily="34" charset="0"/>
              </a:rPr>
              <a:t>For 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ubcontracting</a:t>
            </a:r>
            <a:r>
              <a:rPr lang="en-US" sz="2000" b="1" dirty="0">
                <a:solidFill>
                  <a:srgbClr val="363636"/>
                </a:solidFill>
                <a:latin typeface="Century Gothic" panose="020B0502020202020204" pitchFamily="34" charset="0"/>
              </a:rPr>
              <a:t>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vendor opportunities, please email us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outreach@brightlinewest.com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your: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Company contact information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(i.e., name, phone number, email address, website)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Company line of business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363636"/>
                </a:solidFill>
                <a:latin typeface="Century Gothic" panose="020B0502020202020204" pitchFamily="34" charset="0"/>
              </a:rPr>
              <a:t>Minority business certifications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363636"/>
              </a:solidFill>
              <a:latin typeface="Century Gothic" panose="020B0502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Preferred operating geography</a:t>
            </a:r>
          </a:p>
        </p:txBody>
      </p:sp>
    </p:spTree>
    <p:extLst>
      <p:ext uri="{BB962C8B-B14F-4D97-AF65-F5344CB8AC3E}">
        <p14:creationId xmlns:p14="http://schemas.microsoft.com/office/powerpoint/2010/main" val="521232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9C7E3-10EA-49B5-8842-2BC0633C9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8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B12F5-1472-CBA8-ACA8-3876374D3F3B}"/>
              </a:ext>
            </a:extLst>
          </p:cNvPr>
          <p:cNvSpPr/>
          <p:nvPr/>
        </p:nvSpPr>
        <p:spPr>
          <a:xfrm>
            <a:off x="1063690" y="0"/>
            <a:ext cx="11128310" cy="13520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3368A9E-9D69-B56E-9CC5-27BD2F31AE17}"/>
              </a:ext>
            </a:extLst>
          </p:cNvPr>
          <p:cNvSpPr/>
          <p:nvPr/>
        </p:nvSpPr>
        <p:spPr>
          <a:xfrm rot="254319">
            <a:off x="252493" y="133693"/>
            <a:ext cx="1167065" cy="666026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8DC2E7-2184-B8BE-9153-52F1BCEA10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9DD14B-E864-5780-E4EA-BEB4C1BCFA02}"/>
              </a:ext>
            </a:extLst>
          </p:cNvPr>
          <p:cNvSpPr/>
          <p:nvPr/>
        </p:nvSpPr>
        <p:spPr>
          <a:xfrm>
            <a:off x="1104899" y="518931"/>
            <a:ext cx="9982200" cy="582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63B6F66E-8C56-EA26-2A37-01018460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43" y="3483473"/>
            <a:ext cx="8175313" cy="2205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867EF6-3C6D-B7D7-524C-0EEA2E4326E0}"/>
              </a:ext>
            </a:extLst>
          </p:cNvPr>
          <p:cNvSpPr txBox="1"/>
          <p:nvPr/>
        </p:nvSpPr>
        <p:spPr>
          <a:xfrm>
            <a:off x="4880909" y="2678227"/>
            <a:ext cx="2214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 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880557-D51A-E684-8844-5FDCE063E673}"/>
              </a:ext>
            </a:extLst>
          </p:cNvPr>
          <p:cNvCxnSpPr>
            <a:cxnSpLocks/>
          </p:cNvCxnSpPr>
          <p:nvPr/>
        </p:nvCxnSpPr>
        <p:spPr>
          <a:xfrm>
            <a:off x="7423802" y="3001393"/>
            <a:ext cx="3017520" cy="0"/>
          </a:xfrm>
          <a:prstGeom prst="line">
            <a:avLst/>
          </a:prstGeom>
          <a:ln w="38100"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3FADE0-912A-9F81-B0B9-3A4E5552DCA3}"/>
              </a:ext>
            </a:extLst>
          </p:cNvPr>
          <p:cNvCxnSpPr>
            <a:cxnSpLocks/>
          </p:cNvCxnSpPr>
          <p:nvPr/>
        </p:nvCxnSpPr>
        <p:spPr>
          <a:xfrm>
            <a:off x="1522350" y="3001393"/>
            <a:ext cx="3017520" cy="0"/>
          </a:xfrm>
          <a:prstGeom prst="line">
            <a:avLst/>
          </a:prstGeom>
          <a:ln w="38100"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C9580A-5DD9-5256-C14E-AA24857E306D}"/>
              </a:ext>
            </a:extLst>
          </p:cNvPr>
          <p:cNvSpPr txBox="1"/>
          <p:nvPr/>
        </p:nvSpPr>
        <p:spPr>
          <a:xfrm>
            <a:off x="4103748" y="1208503"/>
            <a:ext cx="3618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46594D-846B-ADFE-AF6C-76421E7C6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57"/>
          <a:stretch/>
        </p:blipFill>
        <p:spPr>
          <a:xfrm>
            <a:off x="6345665" y="4015315"/>
            <a:ext cx="1667108" cy="1141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629FB-161C-2B73-BAEB-063BE9AC018D}"/>
              </a:ext>
            </a:extLst>
          </p:cNvPr>
          <p:cNvSpPr txBox="1"/>
          <p:nvPr/>
        </p:nvSpPr>
        <p:spPr>
          <a:xfrm>
            <a:off x="6345665" y="4939219"/>
            <a:ext cx="1623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B55DAA"/>
                </a:solidFill>
                <a:latin typeface="Futura PT Book" panose="020B0502020204020303" pitchFamily="34" charset="0"/>
              </a:rPr>
              <a:t>@RideBrightlineWest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5AC3D4-E1FB-6CDE-484B-E61B0FB61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202" y="5187613"/>
            <a:ext cx="1028844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l_west_cal (1080p)">
            <a:hlinkClick r:id="" action="ppaction://media"/>
            <a:extLst>
              <a:ext uri="{FF2B5EF4-FFF2-40B4-BE49-F238E27FC236}">
                <a16:creationId xmlns:a16="http://schemas.microsoft.com/office/drawing/2014/main" id="{BAC997F4-87D5-6EE4-E4DD-1F7B3454A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15BA73-2709-8C20-C8C4-C1A573EAE3D6}"/>
              </a:ext>
            </a:extLst>
          </p:cNvPr>
          <p:cNvSpPr txBox="1"/>
          <p:nvPr/>
        </p:nvSpPr>
        <p:spPr>
          <a:xfrm>
            <a:off x="561975" y="412752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61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Press next slide for Video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B25B874-8FDE-E873-C577-D545D61E6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8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91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/>
        </p:nvSpPr>
        <p:spPr>
          <a:xfrm>
            <a:off x="640399" y="431931"/>
            <a:ext cx="10911200" cy="5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36363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Focused on Bringing Modern, Eco-Friendly Passenger Rail to America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bject 97">
            <a:extLst>
              <a:ext uri="{FF2B5EF4-FFF2-40B4-BE49-F238E27FC236}">
                <a16:creationId xmlns:a16="http://schemas.microsoft.com/office/drawing/2014/main" id="{BF3E1F62-37CF-4E73-BBB2-B390D9DD1EAC}"/>
              </a:ext>
            </a:extLst>
          </p:cNvPr>
          <p:cNvSpPr txBox="1"/>
          <p:nvPr/>
        </p:nvSpPr>
        <p:spPr>
          <a:xfrm>
            <a:off x="2225955" y="5761281"/>
            <a:ext cx="7740088" cy="677108"/>
          </a:xfrm>
          <a:prstGeom prst="rect">
            <a:avLst/>
          </a:prstGeom>
          <a:solidFill>
            <a:srgbClr val="5DBA47"/>
          </a:solidFill>
        </p:spPr>
        <p:txBody>
          <a:bodyPr vert="horz" wrap="square" lIns="91440" tIns="91440" rIns="91440" bIns="91440" rtlCol="0" anchor="ctr">
            <a:spAutoFit/>
          </a:bodyPr>
          <a:lstStyle/>
          <a:p>
            <a:pPr marL="0" marR="36406" lvl="0" indent="0" algn="ctr" defTabSz="914400" rtl="0" eaLnBrk="1" fontAlgn="auto" latinLnBrk="0" hangingPunct="1"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COMPANY </a:t>
            </a:r>
            <a:r>
              <a:rPr kumimoji="0" sz="1600" b="0" i="1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GOAL </a:t>
            </a:r>
            <a:r>
              <a:rPr kumimoji="0" sz="1600" b="0" i="1" u="none" strike="noStrike" kern="1200" cap="none" spc="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IS TO </a:t>
            </a:r>
            <a:r>
              <a:rPr kumimoji="0" sz="1600" b="0" i="1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CONNECT CITY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PAIRS </a:t>
            </a:r>
            <a:r>
              <a:rPr kumimoji="0" sz="1600" b="0" i="1" u="none" strike="noStrike" kern="1200" cap="none" spc="-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THAT</a:t>
            </a:r>
            <a:r>
              <a:rPr kumimoji="0" sz="1600" b="0" i="1" u="none" strike="noStrike" kern="1200" cap="none" spc="26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 </a:t>
            </a:r>
            <a:r>
              <a:rPr kumimoji="0" sz="1600" b="0" i="1" u="none" strike="noStrike" kern="1200" cap="none" spc="2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Pro"/>
              </a:rPr>
              <a:t>ARE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 Pro"/>
            </a:endParaRPr>
          </a:p>
          <a:p>
            <a:pPr marL="0" marR="36406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GothicPro-BoldItalic"/>
              </a:rPr>
              <a:t>“TOO LONG </a:t>
            </a:r>
            <a:r>
              <a:rPr kumimoji="0" sz="1600" b="1" i="1" u="none" strike="noStrike" kern="1200" cap="none" spc="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GothicPro-BoldItalic"/>
              </a:rPr>
              <a:t>TO </a:t>
            </a:r>
            <a:r>
              <a:rPr kumimoji="0" sz="1600" b="1" i="1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GothicPro-BoldItalic"/>
              </a:rPr>
              <a:t>DRIVE </a:t>
            </a:r>
            <a:r>
              <a:rPr kumimoji="0" sz="1600" b="1" i="1" u="none" strike="noStrike" kern="1200" cap="none" spc="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GothicPro-BoldItalic"/>
              </a:rPr>
              <a:t>AND TOO </a:t>
            </a:r>
            <a:r>
              <a:rPr kumimoji="0" sz="1600" b="1" i="1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GothicPro-BoldItalic"/>
              </a:rPr>
              <a:t>SHORT </a:t>
            </a:r>
            <a:r>
              <a:rPr kumimoji="0" sz="1600" b="1" i="1" u="none" strike="noStrike" kern="1200" cap="none" spc="1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GothicPro-BoldItalic"/>
              </a:rPr>
              <a:t>TO</a:t>
            </a:r>
            <a:r>
              <a:rPr lang="en-US" sz="1600" b="1" i="1" spc="272" dirty="0">
                <a:solidFill>
                  <a:schemeClr val="bg1"/>
                </a:solidFill>
                <a:latin typeface="Century Gothic" panose="020B0502020202020204" pitchFamily="34" charset="0"/>
                <a:cs typeface="CenturyGothicPro-BoldItalic"/>
              </a:rPr>
              <a:t> </a:t>
            </a:r>
            <a:r>
              <a:rPr kumimoji="0" sz="1600" b="1" i="1" u="none" strike="noStrike" kern="1200" cap="none" spc="-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GothicPro-BoldItalic"/>
              </a:rPr>
              <a:t>FLY”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GothicPro-BoldItalic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96DF196-4607-D559-F509-24BB664E4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</p:spPr>
        <p:txBody>
          <a:bodyPr/>
          <a:lstStyle/>
          <a:p>
            <a:fld id="{BA7DBB76-175D-1245-85F2-011672EF83D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731456-DC0E-3134-50B6-F6A13FFBD736}"/>
              </a:ext>
            </a:extLst>
          </p:cNvPr>
          <p:cNvGrpSpPr/>
          <p:nvPr/>
        </p:nvGrpSpPr>
        <p:grpSpPr>
          <a:xfrm>
            <a:off x="1778799" y="1225899"/>
            <a:ext cx="8634401" cy="4281765"/>
            <a:chOff x="2333808" y="1463109"/>
            <a:chExt cx="7524383" cy="3588216"/>
          </a:xfrm>
        </p:grpSpPr>
        <p:pic>
          <p:nvPicPr>
            <p:cNvPr id="8" name="Google Shape;130;p19">
              <a:extLst>
                <a:ext uri="{FF2B5EF4-FFF2-40B4-BE49-F238E27FC236}">
                  <a16:creationId xmlns:a16="http://schemas.microsoft.com/office/drawing/2014/main" id="{8E517096-40BD-C0F1-9DE8-C101820194A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902" b="3104"/>
            <a:stretch/>
          </p:blipFill>
          <p:spPr>
            <a:xfrm>
              <a:off x="2333808" y="1463109"/>
              <a:ext cx="7524383" cy="35882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31;p19">
              <a:extLst>
                <a:ext uri="{FF2B5EF4-FFF2-40B4-BE49-F238E27FC236}">
                  <a16:creationId xmlns:a16="http://schemas.microsoft.com/office/drawing/2014/main" id="{9D8C59B4-36C9-CD1A-DEBE-A377DF225C64}"/>
                </a:ext>
              </a:extLst>
            </p:cNvPr>
            <p:cNvSpPr/>
            <p:nvPr/>
          </p:nvSpPr>
          <p:spPr>
            <a:xfrm>
              <a:off x="8285036" y="2801553"/>
              <a:ext cx="1117263" cy="2844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" name="Google Shape;132;p19">
              <a:extLst>
                <a:ext uri="{FF2B5EF4-FFF2-40B4-BE49-F238E27FC236}">
                  <a16:creationId xmlns:a16="http://schemas.microsoft.com/office/drawing/2014/main" id="{7C4AE8F9-1A2A-B8C8-18D2-B87C401B118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85036" y="2789112"/>
              <a:ext cx="1117262" cy="30928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0532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1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1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sz="91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4" name="Google Shape;126;p19">
            <a:extLst>
              <a:ext uri="{FF2B5EF4-FFF2-40B4-BE49-F238E27FC236}">
                <a16:creationId xmlns:a16="http://schemas.microsoft.com/office/drawing/2014/main" id="{1FD238F5-0990-E644-8CC7-F57276CF0079}"/>
              </a:ext>
            </a:extLst>
          </p:cNvPr>
          <p:cNvSpPr txBox="1"/>
          <p:nvPr/>
        </p:nvSpPr>
        <p:spPr>
          <a:xfrm>
            <a:off x="685421" y="-101975"/>
            <a:ext cx="10911200" cy="5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36363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Brightline West - Connecting Las Vegas and Southern California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6C7CA-19F9-18EA-4F4F-631F67DA1782}"/>
              </a:ext>
            </a:extLst>
          </p:cNvPr>
          <p:cNvSpPr/>
          <p:nvPr/>
        </p:nvSpPr>
        <p:spPr>
          <a:xfrm>
            <a:off x="213410" y="1087944"/>
            <a:ext cx="2586940" cy="4682110"/>
          </a:xfrm>
          <a:prstGeom prst="rect">
            <a:avLst/>
          </a:prstGeom>
          <a:solidFill>
            <a:schemeClr val="bg1"/>
          </a:solidFill>
          <a:ln w="19050">
            <a:solidFill>
              <a:srgbClr val="5DB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All-electric trains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a protected corridor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zero </a:t>
            </a:r>
            <a:r>
              <a:rPr lang="en-US" sz="2000" dirty="0">
                <a:solidFill>
                  <a:srgbClr val="363636"/>
                </a:solidFill>
                <a:latin typeface="Century Gothic" panose="020B0502020202020204" pitchFamily="34" charset="0"/>
              </a:rPr>
              <a:t>at-g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rade crossings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218-mile trip</a:t>
            </a:r>
          </a:p>
          <a:p>
            <a:pPr lvl="0">
              <a:defRPr/>
            </a:pPr>
            <a:r>
              <a:rPr lang="en-US" dirty="0">
                <a:solidFill>
                  <a:srgbClr val="363636"/>
                </a:solidFill>
                <a:latin typeface="Century Gothic" panose="020B0502020202020204" pitchFamily="34" charset="0"/>
              </a:rPr>
              <a:t>Las Vegas to Rancho Cucamonga</a:t>
            </a:r>
            <a:endParaRPr lang="en-US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 	      </a:t>
            </a:r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Up to 200 mph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</a:p>
          <a:p>
            <a:pPr lvl="0">
              <a:defRPr/>
            </a:pPr>
            <a:r>
              <a:rPr lang="en-US" dirty="0">
                <a:solidFill>
                  <a:srgbClr val="363636"/>
                </a:solidFill>
                <a:latin typeface="Century Gothic" panose="020B0502020202020204" pitchFamily="34" charset="0"/>
              </a:rPr>
              <a:t>true high-speed rail</a:t>
            </a:r>
          </a:p>
          <a:p>
            <a:pPr lvl="0"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+11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63636"/>
                </a:solidFill>
                <a:latin typeface="Century Gothic" panose="020B0502020202020204" pitchFamily="34" charset="0"/>
              </a:rPr>
              <a:t>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ne-way passengers/year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89D18A1-95C1-35E5-7AE4-AC4D89396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46"/>
          <a:stretch/>
        </p:blipFill>
        <p:spPr>
          <a:xfrm>
            <a:off x="3028950" y="850445"/>
            <a:ext cx="8949640" cy="5157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6;p19">
            <a:extLst>
              <a:ext uri="{FF2B5EF4-FFF2-40B4-BE49-F238E27FC236}">
                <a16:creationId xmlns:a16="http://schemas.microsoft.com/office/drawing/2014/main" id="{17C35EEC-E0CF-F9ED-B73B-B1FE2AF1973F}"/>
              </a:ext>
            </a:extLst>
          </p:cNvPr>
          <p:cNvSpPr txBox="1"/>
          <p:nvPr/>
        </p:nvSpPr>
        <p:spPr>
          <a:xfrm>
            <a:off x="640400" y="346270"/>
            <a:ext cx="10911200" cy="5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2133" b="1" kern="0" dirty="0">
                <a:solidFill>
                  <a:srgbClr val="36363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Brightline West Benefits</a:t>
            </a:r>
            <a:endParaRPr sz="1467" b="1" dirty="0">
              <a:solidFill>
                <a:srgbClr val="363636"/>
              </a:solidFill>
              <a:latin typeface="Arial" panose="020B0604020202020204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435ECE-81A4-C978-E15C-EDE210B5B9EC}"/>
              </a:ext>
            </a:extLst>
          </p:cNvPr>
          <p:cNvGrpSpPr/>
          <p:nvPr/>
        </p:nvGrpSpPr>
        <p:grpSpPr>
          <a:xfrm>
            <a:off x="2370167" y="1284515"/>
            <a:ext cx="7659657" cy="1362704"/>
            <a:chOff x="837730" y="1709322"/>
            <a:chExt cx="5504701" cy="122908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E16CC7-ECD7-F636-8C4E-3AE5FDD22AD7}"/>
                </a:ext>
              </a:extLst>
            </p:cNvPr>
            <p:cNvSpPr/>
            <p:nvPr/>
          </p:nvSpPr>
          <p:spPr>
            <a:xfrm>
              <a:off x="837730" y="1947446"/>
              <a:ext cx="5504701" cy="9909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2C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There are many “too long to drive, too short to fly” city pairs in U.S.</a:t>
              </a:r>
            </a:p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Start of high-speed train “industry” in America</a:t>
              </a:r>
            </a:p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Blueprint spurring more systems to be built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2A499E-26BE-B538-AA5C-BEF0E5FAF949}"/>
                </a:ext>
              </a:extLst>
            </p:cNvPr>
            <p:cNvSpPr/>
            <p:nvPr/>
          </p:nvSpPr>
          <p:spPr>
            <a:xfrm>
              <a:off x="837732" y="1709322"/>
              <a:ext cx="5504699" cy="253242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C2C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Plants the Flag for True American High-Speed Rail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375086-6FD7-0399-6DFB-659B7E488054}"/>
              </a:ext>
            </a:extLst>
          </p:cNvPr>
          <p:cNvGrpSpPr/>
          <p:nvPr/>
        </p:nvGrpSpPr>
        <p:grpSpPr>
          <a:xfrm>
            <a:off x="2370170" y="2936747"/>
            <a:ext cx="7659657" cy="1362704"/>
            <a:chOff x="837730" y="1709322"/>
            <a:chExt cx="5504701" cy="12290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25D096-DC21-DB53-2478-FC93869F0F94}"/>
                </a:ext>
              </a:extLst>
            </p:cNvPr>
            <p:cNvSpPr/>
            <p:nvPr/>
          </p:nvSpPr>
          <p:spPr>
            <a:xfrm>
              <a:off x="837730" y="1947446"/>
              <a:ext cx="5504701" cy="9909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2C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Project will generate $10B+ in economic impact</a:t>
              </a:r>
            </a:p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10K+ field jobs during construction</a:t>
              </a:r>
            </a:p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1,000 permanent operations &amp; maintenance jobs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5FEDB3-C811-071C-6E86-832B43AD8594}"/>
                </a:ext>
              </a:extLst>
            </p:cNvPr>
            <p:cNvSpPr/>
            <p:nvPr/>
          </p:nvSpPr>
          <p:spPr>
            <a:xfrm>
              <a:off x="837732" y="1709322"/>
              <a:ext cx="5504699" cy="253242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C2C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Creating High-Quality, Good-Paying Jobs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3F305F-CD76-95A6-D855-628BEA85C643}"/>
              </a:ext>
            </a:extLst>
          </p:cNvPr>
          <p:cNvGrpSpPr/>
          <p:nvPr/>
        </p:nvGrpSpPr>
        <p:grpSpPr>
          <a:xfrm>
            <a:off x="2370167" y="4588979"/>
            <a:ext cx="7659657" cy="1362704"/>
            <a:chOff x="837730" y="1709322"/>
            <a:chExt cx="5504701" cy="12290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735062-EE2B-6D49-7AF1-1AA90BE53E1A}"/>
                </a:ext>
              </a:extLst>
            </p:cNvPr>
            <p:cNvSpPr/>
            <p:nvPr/>
          </p:nvSpPr>
          <p:spPr>
            <a:xfrm>
              <a:off x="837730" y="1947446"/>
              <a:ext cx="5504701" cy="9909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2C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Emission-free trains &amp; power result in 400K ton annual CO</a:t>
              </a:r>
              <a:r>
                <a:rPr lang="en-US" sz="1600" baseline="-250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2</a:t>
              </a: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 decrease</a:t>
              </a:r>
            </a:p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Equal to 3M cars off the road + 16K short-haul flights not flown</a:t>
              </a:r>
            </a:p>
            <a:p>
              <a:pPr marL="182880" indent="-182880">
                <a:spcBef>
                  <a:spcPts val="600"/>
                </a:spcBef>
                <a:buClr>
                  <a:srgbClr val="5D6771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63636"/>
                  </a:solidFill>
                  <a:latin typeface="Century Gothic" panose="020B0502020202020204" pitchFamily="34" charset="0"/>
                </a:rPr>
                <a:t>Also results in large reduction in highway-related deaths &amp; injuries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6C8206C-BCEF-20A6-DC25-595A63FA6517}"/>
                </a:ext>
              </a:extLst>
            </p:cNvPr>
            <p:cNvSpPr/>
            <p:nvPr/>
          </p:nvSpPr>
          <p:spPr>
            <a:xfrm>
              <a:off x="837732" y="1709322"/>
              <a:ext cx="5504699" cy="253242"/>
            </a:xfrm>
            <a:prstGeom prst="roundRect">
              <a:avLst/>
            </a:prstGeom>
            <a:solidFill>
              <a:srgbClr val="5DBA47"/>
            </a:solidFill>
            <a:ln>
              <a:solidFill>
                <a:srgbClr val="C2C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Green &amp; Safe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74808C-509D-2C68-6A83-3622EC7A40D3}"/>
              </a:ext>
            </a:extLst>
          </p:cNvPr>
          <p:cNvGrpSpPr/>
          <p:nvPr/>
        </p:nvGrpSpPr>
        <p:grpSpPr>
          <a:xfrm>
            <a:off x="1262645" y="5016096"/>
            <a:ext cx="897673" cy="763037"/>
            <a:chOff x="1365638" y="4654134"/>
            <a:chExt cx="731520" cy="63424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03FE74F6-B757-D983-1085-44EEACA922A3}"/>
                </a:ext>
              </a:extLst>
            </p:cNvPr>
            <p:cNvSpPr/>
            <p:nvPr/>
          </p:nvSpPr>
          <p:spPr>
            <a:xfrm>
              <a:off x="1365638" y="4654134"/>
              <a:ext cx="731520" cy="525823"/>
            </a:xfrm>
            <a:prstGeom prst="cloud">
              <a:avLst/>
            </a:prstGeom>
            <a:solidFill>
              <a:srgbClr val="6CC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PT Book" panose="020B0502020204020303" pitchFamily="34" charset="0"/>
                  <a:ea typeface="+mn-ea"/>
                  <a:cs typeface="+mn-cs"/>
                </a:rPr>
                <a:t>CO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PT Book" panose="020B0502020204020303" pitchFamily="34" charset="0"/>
                  <a:ea typeface="+mn-ea"/>
                  <a:cs typeface="+mn-cs"/>
                </a:rPr>
                <a:t>2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ea typeface="+mn-ea"/>
                <a:cs typeface="+mn-cs"/>
              </a:endParaRP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D5A0EBE6-54CA-1C48-B7CC-BBDE9B992973}"/>
                </a:ext>
              </a:extLst>
            </p:cNvPr>
            <p:cNvSpPr/>
            <p:nvPr/>
          </p:nvSpPr>
          <p:spPr>
            <a:xfrm>
              <a:off x="1411358" y="5088835"/>
              <a:ext cx="159026" cy="199541"/>
            </a:xfrm>
            <a:prstGeom prst="downArrow">
              <a:avLst>
                <a:gd name="adj1" fmla="val 38020"/>
                <a:gd name="adj2" fmla="val 50000"/>
              </a:avLst>
            </a:prstGeom>
            <a:solidFill>
              <a:srgbClr val="BBE2AC"/>
            </a:solidFill>
            <a:ln>
              <a:solidFill>
                <a:srgbClr val="6CC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ea typeface="+mn-ea"/>
                <a:cs typeface="+mn-cs"/>
              </a:endParaRP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83187EEF-83D8-7A9A-D1E5-C894376E9CA7}"/>
                </a:ext>
              </a:extLst>
            </p:cNvPr>
            <p:cNvSpPr/>
            <p:nvPr/>
          </p:nvSpPr>
          <p:spPr>
            <a:xfrm>
              <a:off x="1628361" y="5088835"/>
              <a:ext cx="159026" cy="199541"/>
            </a:xfrm>
            <a:prstGeom prst="downArrow">
              <a:avLst>
                <a:gd name="adj1" fmla="val 41015"/>
                <a:gd name="adj2" fmla="val 50000"/>
              </a:avLst>
            </a:prstGeom>
            <a:solidFill>
              <a:srgbClr val="BBE2AC"/>
            </a:solidFill>
            <a:ln>
              <a:solidFill>
                <a:srgbClr val="6CC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ea typeface="+mn-ea"/>
                <a:cs typeface="+mn-cs"/>
              </a:endParaRP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3C23A919-3603-0BCA-B983-5BEF417EC6A9}"/>
                </a:ext>
              </a:extLst>
            </p:cNvPr>
            <p:cNvSpPr/>
            <p:nvPr/>
          </p:nvSpPr>
          <p:spPr>
            <a:xfrm>
              <a:off x="1845365" y="5088835"/>
              <a:ext cx="159026" cy="199541"/>
            </a:xfrm>
            <a:prstGeom prst="downArrow">
              <a:avLst>
                <a:gd name="adj1" fmla="val 38020"/>
                <a:gd name="adj2" fmla="val 50000"/>
              </a:avLst>
            </a:prstGeom>
            <a:solidFill>
              <a:srgbClr val="BBE2AC"/>
            </a:solidFill>
            <a:ln>
              <a:solidFill>
                <a:srgbClr val="6CC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24" name="Graphic 23" descr="Shield Tick outline">
            <a:extLst>
              <a:ext uri="{FF2B5EF4-FFF2-40B4-BE49-F238E27FC236}">
                <a16:creationId xmlns:a16="http://schemas.microsoft.com/office/drawing/2014/main" id="{A59BE448-51EF-D852-512F-35E420B2A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2644" y="3299600"/>
            <a:ext cx="897673" cy="897673"/>
          </a:xfrm>
          <a:prstGeom prst="rect">
            <a:avLst/>
          </a:prstGeom>
        </p:spPr>
      </p:pic>
      <p:pic>
        <p:nvPicPr>
          <p:cNvPr id="25" name="Graphic 24" descr="Construction worker female with solid fill">
            <a:extLst>
              <a:ext uri="{FF2B5EF4-FFF2-40B4-BE49-F238E27FC236}">
                <a16:creationId xmlns:a16="http://schemas.microsoft.com/office/drawing/2014/main" id="{29C52098-749D-5E07-4F7B-003098FF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2645" y="1702900"/>
            <a:ext cx="897673" cy="897673"/>
          </a:xfrm>
          <a:prstGeom prst="rect">
            <a:avLst/>
          </a:prstGeom>
        </p:spPr>
      </p:pic>
      <p:sp>
        <p:nvSpPr>
          <p:cNvPr id="8" name="Google Shape;556;p41">
            <a:extLst>
              <a:ext uri="{FF2B5EF4-FFF2-40B4-BE49-F238E27FC236}">
                <a16:creationId xmlns:a16="http://schemas.microsoft.com/office/drawing/2014/main" id="{4A5DB5E8-7CA0-0DAB-7237-0902F961E5C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1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</a:t>
            </a:fld>
            <a:endParaRPr kumimoji="0" sz="91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3570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B05A8B-9A92-9024-CCB0-2B18C55C3C66}"/>
              </a:ext>
            </a:extLst>
          </p:cNvPr>
          <p:cNvSpPr txBox="1">
            <a:spLocks/>
          </p:cNvSpPr>
          <p:nvPr/>
        </p:nvSpPr>
        <p:spPr>
          <a:xfrm>
            <a:off x="4937138" y="3027967"/>
            <a:ext cx="226920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en-US" sz="2400" dirty="0"/>
              <a:t>Key Stakeholders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C169D-37B9-EAA0-629D-8C3557260F14}"/>
              </a:ext>
            </a:extLst>
          </p:cNvPr>
          <p:cNvSpPr txBox="1"/>
          <p:nvPr/>
        </p:nvSpPr>
        <p:spPr>
          <a:xfrm>
            <a:off x="186937" y="687636"/>
            <a:ext cx="4214942" cy="1328023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Federal Railroad Administration</a:t>
            </a:r>
          </a:p>
          <a:p>
            <a:pPr algn="ctr"/>
            <a:endParaRPr lang="en-US" sz="20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rgbClr val="363636"/>
                </a:solidFill>
                <a:latin typeface="Century Gothic" panose="020B0502020202020204" pitchFamily="34" charset="0"/>
              </a:rPr>
              <a:t>NEPA, corridor safety, and rolling stock regulations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77CBD8-F0A1-A7C4-1859-3404D4B2A892}"/>
              </a:ext>
            </a:extLst>
          </p:cNvPr>
          <p:cNvSpPr txBox="1"/>
          <p:nvPr/>
        </p:nvSpPr>
        <p:spPr>
          <a:xfrm>
            <a:off x="186938" y="2264216"/>
            <a:ext cx="4214941" cy="2009061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Federal Highway Administration </a:t>
            </a:r>
          </a:p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NDOT &amp; Caltrans</a:t>
            </a:r>
          </a:p>
          <a:p>
            <a:pPr algn="ctr"/>
            <a:endParaRPr lang="en-US" sz="20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rgbClr val="363636"/>
                </a:solidFill>
                <a:latin typeface="Century Gothic" panose="020B0502020202020204" pitchFamily="34" charset="0"/>
              </a:rPr>
              <a:t>NEPA &amp; agreements for ROW, D&amp;C, and O&amp;M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285D7-25AA-EC09-FAEB-4E9F90274E90}"/>
              </a:ext>
            </a:extLst>
          </p:cNvPr>
          <p:cNvSpPr txBox="1"/>
          <p:nvPr/>
        </p:nvSpPr>
        <p:spPr>
          <a:xfrm>
            <a:off x="186937" y="4521835"/>
            <a:ext cx="4214942" cy="1600438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Bureau of Land Management</a:t>
            </a:r>
          </a:p>
          <a:p>
            <a:pPr algn="ctr"/>
            <a:endParaRPr lang="en-US" sz="20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rgbClr val="363636"/>
                </a:solidFill>
                <a:latin typeface="Century Gothic" panose="020B0502020202020204" pitchFamily="34" charset="0"/>
              </a:rPr>
              <a:t>Land for CA substations and limited NV parcels including VMF</a:t>
            </a:r>
          </a:p>
          <a:p>
            <a:pPr algn="ctr"/>
            <a:endParaRPr lang="en-US" sz="1600" dirty="0">
              <a:solidFill>
                <a:srgbClr val="36363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3B645-FF1C-1D23-3890-714F4C278D30}"/>
              </a:ext>
            </a:extLst>
          </p:cNvPr>
          <p:cNvSpPr txBox="1"/>
          <p:nvPr/>
        </p:nvSpPr>
        <p:spPr>
          <a:xfrm>
            <a:off x="7763207" y="687636"/>
            <a:ext cx="4215384" cy="1328023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Surface Transportation Board</a:t>
            </a:r>
          </a:p>
          <a:p>
            <a:pPr algn="ctr"/>
            <a:endParaRPr lang="en-US" sz="20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rgbClr val="363636"/>
                </a:solidFill>
                <a:latin typeface="Century Gothic" panose="020B0502020202020204" pitchFamily="34" charset="0"/>
              </a:rPr>
              <a:t>STB certification</a:t>
            </a:r>
          </a:p>
          <a:p>
            <a:pPr algn="ctr"/>
            <a:endParaRPr lang="en-US" sz="1600" dirty="0">
              <a:solidFill>
                <a:srgbClr val="36363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788D3-A2A0-68A1-2E47-FB3123D68A03}"/>
              </a:ext>
            </a:extLst>
          </p:cNvPr>
          <p:cNvSpPr txBox="1"/>
          <p:nvPr/>
        </p:nvSpPr>
        <p:spPr>
          <a:xfrm>
            <a:off x="7763209" y="2468528"/>
            <a:ext cx="4215384" cy="1600438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Railroads &amp; Utilities</a:t>
            </a:r>
          </a:p>
          <a:p>
            <a:pPr algn="ctr"/>
            <a:endParaRPr lang="en-US" sz="1600" dirty="0">
              <a:solidFill>
                <a:srgbClr val="36363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rgbClr val="363636"/>
                </a:solidFill>
                <a:latin typeface="Century Gothic" panose="020B0502020202020204" pitchFamily="34" charset="0"/>
              </a:rPr>
              <a:t>UPRR &amp; BNSF, as well as utilities like SCE, LADWP, and NVE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ADEAD-C45F-DAED-C299-592E89050A4A}"/>
              </a:ext>
            </a:extLst>
          </p:cNvPr>
          <p:cNvSpPr txBox="1"/>
          <p:nvPr/>
        </p:nvSpPr>
        <p:spPr>
          <a:xfrm>
            <a:off x="7730551" y="4521835"/>
            <a:ext cx="4215384" cy="1600438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Apple Valley to Rancho Cucamonga</a:t>
            </a:r>
          </a:p>
          <a:p>
            <a:pPr algn="ctr"/>
            <a:endParaRPr lang="en-US" sz="16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rgbClr val="363636"/>
                </a:solidFill>
                <a:latin typeface="Century Gothic" panose="020B0502020202020204" pitchFamily="34" charset="0"/>
              </a:rPr>
              <a:t>SBCTA, City of Rancho Cucamonga, and LAUS/Metrolink</a:t>
            </a:r>
            <a:endParaRPr lang="en-US" sz="1600" dirty="0">
              <a:solidFill>
                <a:srgbClr val="5DBA47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53E08-15FC-7126-3159-D71111224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4" y="6600500"/>
            <a:ext cx="483915" cy="269389"/>
          </a:xfrm>
        </p:spPr>
        <p:txBody>
          <a:bodyPr/>
          <a:lstStyle/>
          <a:p>
            <a:pPr defTabSz="1219169" hangingPunct="0"/>
            <a:fld id="{BA7DBB76-175D-1245-85F2-011672EF83D4}" type="slidenum">
              <a:rPr lang="en-US" kern="0">
                <a:solidFill>
                  <a:srgbClr val="FFFFFF"/>
                </a:solidFill>
                <a:sym typeface="Helvetica Neue"/>
              </a:rPr>
              <a:pPr defTabSz="1219169" hangingPunct="0"/>
              <a:t>6</a:t>
            </a:fld>
            <a:endParaRPr lang="en-US" kern="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D507-F222-E105-0C13-3F67CA77081D}"/>
              </a:ext>
            </a:extLst>
          </p:cNvPr>
          <p:cNvSpPr txBox="1"/>
          <p:nvPr/>
        </p:nvSpPr>
        <p:spPr>
          <a:xfrm>
            <a:off x="4720864" y="4215368"/>
            <a:ext cx="2690702" cy="2009061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Century Gothic" panose="020B0502020202020204" pitchFamily="34" charset="0"/>
              </a:rPr>
              <a:t>Fed-State Partnership Agreement</a:t>
            </a:r>
          </a:p>
          <a:p>
            <a:pPr algn="ctr"/>
            <a:endParaRPr lang="en-US" sz="2000" b="1" dirty="0">
              <a:solidFill>
                <a:srgbClr val="5DBA47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solidFill>
                <a:srgbClr val="363636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solidFill>
                <a:srgbClr val="36363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and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C265330-9322-B88D-A958-DEEB138E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022" y="5470024"/>
            <a:ext cx="896534" cy="580462"/>
          </a:xfrm>
          <a:prstGeom prst="rect">
            <a:avLst/>
          </a:prstGeom>
        </p:spPr>
      </p:pic>
      <p:pic>
        <p:nvPicPr>
          <p:cNvPr id="12" name="Picture 11" descr="A picture containing graphics, font, graphic design&#10;&#10;Description automatically generated">
            <a:extLst>
              <a:ext uri="{FF2B5EF4-FFF2-40B4-BE49-F238E27FC236}">
                <a16:creationId xmlns:a16="http://schemas.microsoft.com/office/drawing/2014/main" id="{8CDDA053-37DF-BBC7-C3D7-5AC76D2C2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215" y="5557999"/>
            <a:ext cx="1218604" cy="321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69948-E2CD-A9E9-1CB7-82EF4B1CEF6A}"/>
              </a:ext>
            </a:extLst>
          </p:cNvPr>
          <p:cNvSpPr txBox="1"/>
          <p:nvPr/>
        </p:nvSpPr>
        <p:spPr>
          <a:xfrm>
            <a:off x="5789082" y="5510932"/>
            <a:ext cx="294975" cy="488454"/>
          </a:xfrm>
          <a:prstGeom prst="roundRect">
            <a:avLst/>
          </a:prstGeom>
          <a:noFill/>
          <a:ln w="19050">
            <a:noFill/>
            <a:prstDash val="sysDot"/>
          </a:ln>
        </p:spPr>
        <p:txBody>
          <a:bodyPr wrap="square" lIns="91440">
            <a:spAutoFit/>
          </a:bodyPr>
          <a:lstStyle/>
          <a:p>
            <a:pPr algn="ctr"/>
            <a:r>
              <a:rPr lang="en-US" sz="2400" dirty="0">
                <a:solidFill>
                  <a:srgbClr val="363636"/>
                </a:solidFill>
                <a:latin typeface="Century Gothic" panose="020B0502020202020204" pitchFamily="34" charset="0"/>
              </a:rPr>
              <a:t>+</a:t>
            </a:r>
            <a:endParaRPr lang="en-US" dirty="0">
              <a:solidFill>
                <a:srgbClr val="363636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43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7042A-AEA0-438A-AD4F-A7A1B306A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502E0D-F9FF-22E2-5B31-02639337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" y="1553267"/>
            <a:ext cx="12087922" cy="24198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53BD55A-5A79-0B85-CA31-532BE73B3746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Concept of Operations - Overview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E8A46DA-2BB1-37F8-4B0A-0764A814653A}"/>
              </a:ext>
            </a:extLst>
          </p:cNvPr>
          <p:cNvGraphicFramePr>
            <a:graphicFrameLocks noGrp="1"/>
          </p:cNvGraphicFramePr>
          <p:nvPr/>
        </p:nvGraphicFramePr>
        <p:xfrm>
          <a:off x="3538728" y="4474049"/>
          <a:ext cx="4610099" cy="11125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433392">
                  <a:extLst>
                    <a:ext uri="{9D8B030D-6E8A-4147-A177-3AD203B41FA5}">
                      <a16:colId xmlns:a16="http://schemas.microsoft.com/office/drawing/2014/main" val="1822481777"/>
                    </a:ext>
                  </a:extLst>
                </a:gridCol>
                <a:gridCol w="1067818">
                  <a:extLst>
                    <a:ext uri="{9D8B030D-6E8A-4147-A177-3AD203B41FA5}">
                      <a16:colId xmlns:a16="http://schemas.microsoft.com/office/drawing/2014/main" val="1786937160"/>
                    </a:ext>
                  </a:extLst>
                </a:gridCol>
                <a:gridCol w="1108889">
                  <a:extLst>
                    <a:ext uri="{9D8B030D-6E8A-4147-A177-3AD203B41FA5}">
                      <a16:colId xmlns:a16="http://schemas.microsoft.com/office/drawing/2014/main" val="1091085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Total Single-Track Miles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180.4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83%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062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Total Double-Track Miles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37.4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17%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583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Total Miles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217.8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EBE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09565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CF51B4E-D271-7804-5478-928CBCB4FD92}"/>
              </a:ext>
            </a:extLst>
          </p:cNvPr>
          <p:cNvSpPr/>
          <p:nvPr/>
        </p:nvSpPr>
        <p:spPr>
          <a:xfrm>
            <a:off x="2180493" y="656613"/>
            <a:ext cx="7465925" cy="736080"/>
          </a:xfrm>
          <a:prstGeom prst="rect">
            <a:avLst/>
          </a:prstGeom>
          <a:solidFill>
            <a:schemeClr val="bg1"/>
          </a:solidFill>
          <a:ln w="19050">
            <a:solidFill>
              <a:srgbClr val="5DB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PRIMARILY SINGLE-TRACK RAILROAD WITH PASSING SIDINGS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00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DBA02-992C-A94C-8C33-18F8BF53E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3CA96-2B93-4012-9462-C4680B553458}"/>
              </a:ext>
            </a:extLst>
          </p:cNvPr>
          <p:cNvSpPr txBox="1"/>
          <p:nvPr/>
        </p:nvSpPr>
        <p:spPr>
          <a:xfrm>
            <a:off x="1537242" y="5248184"/>
            <a:ext cx="2300319" cy="331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569" b="1" dirty="0">
                <a:solidFill>
                  <a:srgbClr val="5DBA47"/>
                </a:solidFill>
                <a:latin typeface="Century Gothic" panose="020B0502020202020204" pitchFamily="34" charset="0"/>
              </a:rPr>
              <a:t>SINGLE TRACK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2505F-FE8F-4953-8BB7-71750F71929B}"/>
              </a:ext>
            </a:extLst>
          </p:cNvPr>
          <p:cNvSpPr txBox="1"/>
          <p:nvPr/>
        </p:nvSpPr>
        <p:spPr>
          <a:xfrm>
            <a:off x="8463297" y="5248184"/>
            <a:ext cx="1502980" cy="331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569" b="1" dirty="0">
                <a:solidFill>
                  <a:srgbClr val="5DBA47"/>
                </a:solidFill>
                <a:latin typeface="Century Gothic" panose="020B0502020202020204" pitchFamily="34" charset="0"/>
              </a:rPr>
              <a:t>DOUBLE TRACK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FD5DAE-F39D-4AC3-A64D-60C386D5C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0" b="24734"/>
          <a:stretch/>
        </p:blipFill>
        <p:spPr>
          <a:xfrm>
            <a:off x="135767" y="1334278"/>
            <a:ext cx="12025543" cy="35269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9F64F4-65BF-C8D8-2C73-A93FF301B87C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Typical Sections</a:t>
            </a:r>
          </a:p>
        </p:txBody>
      </p:sp>
    </p:spTree>
    <p:extLst>
      <p:ext uri="{BB962C8B-B14F-4D97-AF65-F5344CB8AC3E}">
        <p14:creationId xmlns:p14="http://schemas.microsoft.com/office/powerpoint/2010/main" val="303955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447480" y="901490"/>
            <a:ext cx="2783465" cy="1597602"/>
          </a:xfrm>
          <a:custGeom>
            <a:avLst/>
            <a:gdLst/>
            <a:ahLst/>
            <a:cxnLst/>
            <a:rect l="l" t="t" r="r" b="b"/>
            <a:pathLst>
              <a:path w="4082415" h="2343150">
                <a:moveTo>
                  <a:pt x="4082409" y="5"/>
                </a:moveTo>
                <a:lnTo>
                  <a:pt x="0" y="5"/>
                </a:lnTo>
                <a:lnTo>
                  <a:pt x="0" y="2343019"/>
                </a:lnTo>
                <a:lnTo>
                  <a:pt x="4082409" y="2343019"/>
                </a:lnTo>
                <a:lnTo>
                  <a:pt x="4082409" y="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54595" y="4388533"/>
            <a:ext cx="2783465" cy="1949594"/>
          </a:xfrm>
          <a:custGeom>
            <a:avLst/>
            <a:gdLst/>
            <a:ahLst/>
            <a:cxnLst/>
            <a:rect l="l" t="t" r="r" b="b"/>
            <a:pathLst>
              <a:path w="4082415" h="2859404">
                <a:moveTo>
                  <a:pt x="4082415" y="0"/>
                </a:moveTo>
                <a:lnTo>
                  <a:pt x="5" y="0"/>
                </a:lnTo>
                <a:lnTo>
                  <a:pt x="5" y="2858983"/>
                </a:lnTo>
                <a:lnTo>
                  <a:pt x="4082415" y="2858983"/>
                </a:lnTo>
                <a:lnTo>
                  <a:pt x="4082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48456" y="3688576"/>
            <a:ext cx="2783465" cy="2025794"/>
          </a:xfrm>
          <a:custGeom>
            <a:avLst/>
            <a:gdLst/>
            <a:ahLst/>
            <a:cxnLst/>
            <a:rect l="l" t="t" r="r" b="b"/>
            <a:pathLst>
              <a:path w="4082415" h="2971165">
                <a:moveTo>
                  <a:pt x="4082406" y="-1"/>
                </a:moveTo>
                <a:lnTo>
                  <a:pt x="-5" y="-1"/>
                </a:lnTo>
                <a:lnTo>
                  <a:pt x="-5" y="2970790"/>
                </a:lnTo>
                <a:lnTo>
                  <a:pt x="4082406" y="2970790"/>
                </a:lnTo>
                <a:lnTo>
                  <a:pt x="4082406" y="-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D95E8B-8ED2-4026-86F8-80557CD4BB7A}"/>
              </a:ext>
            </a:extLst>
          </p:cNvPr>
          <p:cNvSpPr/>
          <p:nvPr/>
        </p:nvSpPr>
        <p:spPr>
          <a:xfrm>
            <a:off x="6823364" y="3688575"/>
            <a:ext cx="1796614" cy="886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2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EC6DE8-B472-4F90-8764-D553021B75A7}"/>
              </a:ext>
            </a:extLst>
          </p:cNvPr>
          <p:cNvSpPr/>
          <p:nvPr/>
        </p:nvSpPr>
        <p:spPr>
          <a:xfrm rot="20854990">
            <a:off x="7508113" y="3139293"/>
            <a:ext cx="3473680" cy="853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2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43272" y="2037084"/>
            <a:ext cx="1405015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98BF63B9-25F7-4097-9792-E253AFA6E49B}"/>
              </a:ext>
            </a:extLst>
          </p:cNvPr>
          <p:cNvSpPr/>
          <p:nvPr/>
        </p:nvSpPr>
        <p:spPr>
          <a:xfrm>
            <a:off x="1168439" y="171217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B5DE305E-FB26-4952-9FC0-CCF57C532DCC}"/>
              </a:ext>
            </a:extLst>
          </p:cNvPr>
          <p:cNvSpPr/>
          <p:nvPr/>
        </p:nvSpPr>
        <p:spPr>
          <a:xfrm>
            <a:off x="3311966" y="2470516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A86506DA-381F-4DB1-BF2D-A27F86BE04A1}"/>
              </a:ext>
            </a:extLst>
          </p:cNvPr>
          <p:cNvSpPr/>
          <p:nvPr/>
        </p:nvSpPr>
        <p:spPr>
          <a:xfrm>
            <a:off x="5761701" y="3031619"/>
            <a:ext cx="1085246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745A0890-C8E0-4863-A5E0-A9D8D6454C09}"/>
              </a:ext>
            </a:extLst>
          </p:cNvPr>
          <p:cNvSpPr/>
          <p:nvPr/>
        </p:nvSpPr>
        <p:spPr>
          <a:xfrm>
            <a:off x="7983046" y="3482193"/>
            <a:ext cx="1085246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1EDBE9A9-EE4C-47DB-85F2-F6E3B7F65233}"/>
              </a:ext>
            </a:extLst>
          </p:cNvPr>
          <p:cNvSpPr/>
          <p:nvPr/>
        </p:nvSpPr>
        <p:spPr>
          <a:xfrm>
            <a:off x="10706207" y="3361449"/>
            <a:ext cx="1085246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61052FF0-BD4C-4165-BCC3-8370932D4BAA}"/>
              </a:ext>
            </a:extLst>
          </p:cNvPr>
          <p:cNvSpPr/>
          <p:nvPr/>
        </p:nvSpPr>
        <p:spPr>
          <a:xfrm>
            <a:off x="855247" y="240196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D71F819-AD76-4D63-8606-FBBE50D108BF}"/>
              </a:ext>
            </a:extLst>
          </p:cNvPr>
          <p:cNvSpPr/>
          <p:nvPr/>
        </p:nvSpPr>
        <p:spPr>
          <a:xfrm>
            <a:off x="3529308" y="2189944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9DB5A582-CAF2-44EC-B91A-4516E568EFC0}"/>
              </a:ext>
            </a:extLst>
          </p:cNvPr>
          <p:cNvSpPr/>
          <p:nvPr/>
        </p:nvSpPr>
        <p:spPr>
          <a:xfrm>
            <a:off x="6606589" y="258928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18701550-C130-4405-BB40-D477D7448DDE}"/>
              </a:ext>
            </a:extLst>
          </p:cNvPr>
          <p:cNvSpPr/>
          <p:nvPr/>
        </p:nvSpPr>
        <p:spPr>
          <a:xfrm>
            <a:off x="8899019" y="3491142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C92892-2535-495C-8622-503CDA17F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" t="21065" r="2141" b="5591"/>
          <a:stretch/>
        </p:blipFill>
        <p:spPr>
          <a:xfrm>
            <a:off x="783733" y="1087747"/>
            <a:ext cx="10177684" cy="49720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4C5F67-4B8D-49E2-AC16-42143417CE12}"/>
              </a:ext>
            </a:extLst>
          </p:cNvPr>
          <p:cNvSpPr/>
          <p:nvPr/>
        </p:nvSpPr>
        <p:spPr>
          <a:xfrm>
            <a:off x="1827306" y="3650035"/>
            <a:ext cx="2761002" cy="1177115"/>
          </a:xfrm>
          <a:prstGeom prst="rect">
            <a:avLst/>
          </a:prstGeom>
          <a:solidFill>
            <a:schemeClr val="bg1"/>
          </a:solidFill>
          <a:ln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Median running at State Line through South Segment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21 miles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B830F1-D199-4CD3-B252-5612B9843EBE}"/>
              </a:ext>
            </a:extLst>
          </p:cNvPr>
          <p:cNvSpPr/>
          <p:nvPr/>
        </p:nvSpPr>
        <p:spPr>
          <a:xfrm>
            <a:off x="7102688" y="3573759"/>
            <a:ext cx="1405015" cy="279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F0F3A4-1C11-47D6-9822-D3070A8036AA}"/>
              </a:ext>
            </a:extLst>
          </p:cNvPr>
          <p:cNvSpPr/>
          <p:nvPr/>
        </p:nvSpPr>
        <p:spPr>
          <a:xfrm>
            <a:off x="8942494" y="4966520"/>
            <a:ext cx="2323782" cy="459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2AB94-3922-48C9-8521-3E68EAB850BA}"/>
              </a:ext>
            </a:extLst>
          </p:cNvPr>
          <p:cNvSpPr/>
          <p:nvPr/>
        </p:nvSpPr>
        <p:spPr>
          <a:xfrm>
            <a:off x="6323991" y="3250434"/>
            <a:ext cx="2565657" cy="459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AC6C20-AD44-4887-87A4-1141A59FAE8A}"/>
              </a:ext>
            </a:extLst>
          </p:cNvPr>
          <p:cNvSpPr/>
          <p:nvPr/>
        </p:nvSpPr>
        <p:spPr>
          <a:xfrm>
            <a:off x="6286354" y="2470516"/>
            <a:ext cx="2333624" cy="91466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Median running for Middle Segment    – 6 miles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449067-DF24-4284-A427-C842748F984B}"/>
              </a:ext>
            </a:extLst>
          </p:cNvPr>
          <p:cNvSpPr/>
          <p:nvPr/>
        </p:nvSpPr>
        <p:spPr>
          <a:xfrm>
            <a:off x="9055340" y="4431904"/>
            <a:ext cx="2352927" cy="88689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East-side running for North Segment – 7 miles</a:t>
            </a: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BA9237CD-6058-48E2-9080-62A5CE184D26}"/>
              </a:ext>
            </a:extLst>
          </p:cNvPr>
          <p:cNvSpPr/>
          <p:nvPr/>
        </p:nvSpPr>
        <p:spPr>
          <a:xfrm rot="9925284">
            <a:off x="7799276" y="3927772"/>
            <a:ext cx="424294" cy="321048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7AAD2B-0F3C-471B-B609-0609A9832B37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7584306" y="4131594"/>
            <a:ext cx="260639" cy="4843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06242-76A9-413D-998F-1EC28BA58DB4}"/>
              </a:ext>
            </a:extLst>
          </p:cNvPr>
          <p:cNvSpPr/>
          <p:nvPr/>
        </p:nvSpPr>
        <p:spPr>
          <a:xfrm>
            <a:off x="6232049" y="4582380"/>
            <a:ext cx="1352257" cy="111680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Vehicle Maintenance Facility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22D942-92BD-41A1-9D32-33137774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596" y="3410218"/>
            <a:ext cx="1681438" cy="542557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0B325A7-2110-A2BB-53A0-A4019478E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4" y="6600500"/>
            <a:ext cx="483915" cy="269389"/>
          </a:xfrm>
        </p:spPr>
        <p:txBody>
          <a:bodyPr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  <a:sym typeface="Helvetica Neue"/>
              </a:rPr>
              <a:pPr marL="0" marR="0" lvl="0" indent="0" algn="ctr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88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8A3F39-93C5-3762-3BFC-EEA01C5C3388}"/>
              </a:ext>
            </a:extLst>
          </p:cNvPr>
          <p:cNvSpPr txBox="1"/>
          <p:nvPr/>
        </p:nvSpPr>
        <p:spPr>
          <a:xfrm>
            <a:off x="442096" y="855268"/>
            <a:ext cx="8626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 California, primarily median running. In Nevada: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AC3E83C-0251-5911-24AA-14E1C9C041A8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Rail Alignment</a:t>
            </a:r>
          </a:p>
        </p:txBody>
      </p:sp>
    </p:spTree>
    <p:extLst>
      <p:ext uri="{BB962C8B-B14F-4D97-AF65-F5344CB8AC3E}">
        <p14:creationId xmlns:p14="http://schemas.microsoft.com/office/powerpoint/2010/main" val="21134692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  <p:tag name="SAVEDPATH" val="\\intranet.barcapint.com\dfs-amer\Group\Nyk\area\ibd\CreativeSvc\CreativeSvc\Creative Services\Client Submissions\F\Fournier, Jorge\20181115\Brightline Company Overview - TTW Materials_v35_Rider_CG2.pptx"/>
  <p:tag name="SAVEDPATHUNC" val="\\intranet.barcapint.com\dfs-amer\Group\Nyk\area\ibd\CreativeSvc\CreativeSvc\Creative Services\Client Submissions\F\Fournier, Jorge\20181115\Brightline Company Overview - TTW Materials_v35_Rider_CG2.pptx"/>
</p:tagLst>
</file>

<file path=ppt/theme/theme1.xml><?xml version="1.0" encoding="utf-8"?>
<a:theme xmlns:a="http://schemas.openxmlformats.org/drawingml/2006/main" name="BrightlineTheme_WIDE">
  <a:themeElements>
    <a:clrScheme name="Brightline Colors">
      <a:dk1>
        <a:srgbClr val="566163"/>
      </a:dk1>
      <a:lt1>
        <a:srgbClr val="FFFFFF"/>
      </a:lt1>
      <a:dk2>
        <a:srgbClr val="44546A"/>
      </a:dk2>
      <a:lt2>
        <a:srgbClr val="E7E6E6"/>
      </a:lt2>
      <a:accent1>
        <a:srgbClr val="FDDA02"/>
      </a:accent1>
      <a:accent2>
        <a:srgbClr val="48AAD3"/>
      </a:accent2>
      <a:accent3>
        <a:srgbClr val="EA982C"/>
      </a:accent3>
      <a:accent4>
        <a:srgbClr val="BE3138"/>
      </a:accent4>
      <a:accent5>
        <a:srgbClr val="6AB24B"/>
      </a:accent5>
      <a:accent6>
        <a:srgbClr val="B73283"/>
      </a:accent6>
      <a:hlink>
        <a:srgbClr val="48AAD3"/>
      </a:hlink>
      <a:folHlink>
        <a:srgbClr val="48A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ghtline West Presentation Template" id="{39936D95-04FE-604A-8C0C-0C43B6015786}" vid="{01572495-1954-0F4C-A15A-A5E9FECEDCF1}"/>
    </a:ext>
  </a:extLst>
</a:theme>
</file>

<file path=ppt/theme/theme2.xml><?xml version="1.0" encoding="utf-8"?>
<a:theme xmlns:a="http://schemas.openxmlformats.org/drawingml/2006/main" name="3_Blank Flood Background ">
  <a:themeElements>
    <a:clrScheme name="Brightline">
      <a:dk1>
        <a:srgbClr val="363636"/>
      </a:dk1>
      <a:lt1>
        <a:srgbClr val="FFFFFF"/>
      </a:lt1>
      <a:dk2>
        <a:srgbClr val="363636"/>
      </a:dk2>
      <a:lt2>
        <a:srgbClr val="FFFFFF"/>
      </a:lt2>
      <a:accent1>
        <a:srgbClr val="FEDA00"/>
      </a:accent1>
      <a:accent2>
        <a:srgbClr val="D13239"/>
      </a:accent2>
      <a:accent3>
        <a:srgbClr val="CB2B99"/>
      </a:accent3>
      <a:accent4>
        <a:srgbClr val="43B4E4"/>
      </a:accent4>
      <a:accent5>
        <a:srgbClr val="6CC04A"/>
      </a:accent5>
      <a:accent6>
        <a:srgbClr val="FF9E16"/>
      </a:accent6>
      <a:hlink>
        <a:srgbClr val="43B4E4"/>
      </a:hlink>
      <a:folHlink>
        <a:srgbClr val="CB2B9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w Brightline">
  <a:themeElements>
    <a:clrScheme name="New Brightline">
      <a:dk1>
        <a:srgbClr val="363636"/>
      </a:dk1>
      <a:lt1>
        <a:srgbClr val="FFFFFF"/>
      </a:lt1>
      <a:dk2>
        <a:srgbClr val="5C6771"/>
      </a:dk2>
      <a:lt2>
        <a:srgbClr val="E7E6E6"/>
      </a:lt2>
      <a:accent1>
        <a:srgbClr val="FFDB00"/>
      </a:accent1>
      <a:accent2>
        <a:srgbClr val="D13239"/>
      </a:accent2>
      <a:accent3>
        <a:srgbClr val="40B4E5"/>
      </a:accent3>
      <a:accent4>
        <a:srgbClr val="FF9E16"/>
      </a:accent4>
      <a:accent5>
        <a:srgbClr val="6CC04A"/>
      </a:accent5>
      <a:accent6>
        <a:srgbClr val="CB2B99"/>
      </a:accent6>
      <a:hlink>
        <a:srgbClr val="40B4E5"/>
      </a:hlink>
      <a:folHlink>
        <a:srgbClr val="CB2B9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ightline" id="{B2488579-FFC6-472B-B885-BCEB874252D7}" vid="{1212C369-C294-432D-84B5-ECAEB9F81A3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53170</TotalTime>
  <Words>598</Words>
  <Application>Microsoft Office PowerPoint</Application>
  <PresentationFormat>Widescreen</PresentationFormat>
  <Paragraphs>154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Century Gothic</vt:lpstr>
      <vt:lpstr>Wingdings</vt:lpstr>
      <vt:lpstr>Arial</vt:lpstr>
      <vt:lpstr>Futura PT Book</vt:lpstr>
      <vt:lpstr>Futura PT Demi</vt:lpstr>
      <vt:lpstr>Calibri</vt:lpstr>
      <vt:lpstr>Proxima Nova Rg</vt:lpstr>
      <vt:lpstr>BrightlineTheme_WIDE</vt:lpstr>
      <vt:lpstr>3_Blank Flood Background </vt:lpstr>
      <vt:lpstr>New Brightline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European Train Control System (ETCS)</vt:lpstr>
      <vt:lpstr>PowerPoint Presentation</vt:lpstr>
      <vt:lpstr>Las Vegas Station</vt:lpstr>
      <vt:lpstr>California Stations</vt:lpstr>
      <vt:lpstr>Groundbreaking – April 22, 2024</vt:lpstr>
      <vt:lpstr>Positioned for Service in 2028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Date</dc:title>
  <dc:creator>Hernandez, Teri</dc:creator>
  <cp:lastModifiedBy>Irene Skarlatos</cp:lastModifiedBy>
  <cp:revision>353</cp:revision>
  <cp:lastPrinted>2020-11-19T08:40:16Z</cp:lastPrinted>
  <dcterms:created xsi:type="dcterms:W3CDTF">2020-09-14T22:24:56Z</dcterms:created>
  <dcterms:modified xsi:type="dcterms:W3CDTF">2024-04-29T19:39:48Z</dcterms:modified>
</cp:coreProperties>
</file>